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5" r:id="rId10"/>
    <p:sldId id="264" r:id="rId11"/>
    <p:sldId id="268" r:id="rId12"/>
    <p:sldId id="269" r:id="rId13"/>
    <p:sldId id="275" r:id="rId14"/>
    <p:sldId id="270" r:id="rId15"/>
    <p:sldId id="271" r:id="rId16"/>
    <p:sldId id="273" r:id="rId17"/>
    <p:sldId id="274" r:id="rId18"/>
    <p:sldId id="279" r:id="rId19"/>
    <p:sldId id="281" r:id="rId20"/>
    <p:sldId id="272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FB71-0B61-4E46-89E4-D62E6F1A4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F3D8-83EF-7643-A580-8B5C9829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rb7TVW77ZC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698" y="660400"/>
            <a:ext cx="7772400" cy="1470025"/>
          </a:xfrm>
        </p:spPr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Disease is any condition that prevents the body working as it should. As a result, the body may fail to maintain homeostasis.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8-10-08 at 1.32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2" r="-23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5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are white blood cells, red blood cells, platelets. All are in a fluid called </a:t>
            </a:r>
            <a:r>
              <a:rPr lang="en-US" dirty="0" smtClean="0">
                <a:solidFill>
                  <a:srgbClr val="604A7B"/>
                </a:solidFill>
              </a:rPr>
              <a:t>plasma.</a:t>
            </a:r>
            <a:endParaRPr lang="en-US" dirty="0">
              <a:solidFill>
                <a:srgbClr val="604A7B"/>
              </a:solidFill>
            </a:endParaRPr>
          </a:p>
        </p:txBody>
      </p:sp>
      <p:pic>
        <p:nvPicPr>
          <p:cNvPr id="5" name="Picture 4" descr="Screen Shot 2018-10-08 at 1.2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68" y="3307058"/>
            <a:ext cx="3893850" cy="26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Carry oxygen to body cells with hemoglobin (iron-containing pigment)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8-10-09 at 5.1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58" y="3056639"/>
            <a:ext cx="3429000" cy="2159000"/>
          </a:xfrm>
          <a:prstGeom prst="rect">
            <a:avLst/>
          </a:prstGeom>
        </p:spPr>
      </p:pic>
      <p:pic>
        <p:nvPicPr>
          <p:cNvPr id="5" name="Picture 4" descr="Screen Shot 2018-10-09 at 5.17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07" y="3883709"/>
            <a:ext cx="2506184" cy="24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7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in blood clotting</a:t>
            </a:r>
            <a:endParaRPr lang="en-US" dirty="0"/>
          </a:p>
        </p:txBody>
      </p:sp>
      <p:pic>
        <p:nvPicPr>
          <p:cNvPr id="4" name="Picture 3" descr="Screen Shot 2018-10-09 at 5.1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13" y="3140607"/>
            <a:ext cx="4389462" cy="28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Blood Cells</a:t>
            </a:r>
            <a:endParaRPr lang="en-US" dirty="0"/>
          </a:p>
        </p:txBody>
      </p:sp>
      <p:pic>
        <p:nvPicPr>
          <p:cNvPr id="4" name="Content Placeholder 3" descr="Screen Shot 2018-10-08 at 1.18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4" r="-152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29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Phagocytosis</a:t>
            </a:r>
            <a:endParaRPr lang="en-US" dirty="0"/>
          </a:p>
        </p:txBody>
      </p:sp>
      <p:pic>
        <p:nvPicPr>
          <p:cNvPr id="4" name="Content Placeholder 3" descr="Screen Shot 2018-10-08 at 1.18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2" r="-19262"/>
          <a:stretch>
            <a:fillRect/>
          </a:stretch>
        </p:blipFill>
        <p:spPr/>
      </p:pic>
      <p:pic>
        <p:nvPicPr>
          <p:cNvPr id="5" name="Picture 4" descr="Screen Shot 2018-10-08 at 1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0" y="5083012"/>
            <a:ext cx="2804038" cy="13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8 at 1.18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87" r="-2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881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pic>
        <p:nvPicPr>
          <p:cNvPr id="4" name="Content Placeholder 3" descr="Screen Shot 2018-10-08 at 1.15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72" r="-31572"/>
          <a:stretch>
            <a:fillRect/>
          </a:stretch>
        </p:blipFill>
        <p:spPr>
          <a:xfrm>
            <a:off x="1774472" y="1757969"/>
            <a:ext cx="8229600" cy="4525963"/>
          </a:xfrm>
        </p:spPr>
      </p:pic>
      <p:pic>
        <p:nvPicPr>
          <p:cNvPr id="5" name="Picture 4" descr="Screen Shot 2018-10-08 at 1.1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" y="274638"/>
            <a:ext cx="3060490" cy="2025542"/>
          </a:xfrm>
          <a:prstGeom prst="rect">
            <a:avLst/>
          </a:prstGeom>
        </p:spPr>
      </p:pic>
      <p:pic>
        <p:nvPicPr>
          <p:cNvPr id="3" name="Picture 2" descr="Screen Shot 2018-10-08 at 2.26.09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654" y="4456961"/>
            <a:ext cx="609432" cy="5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9 at 5.21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9378"/>
          <a:stretch>
            <a:fillRect/>
          </a:stretch>
        </p:blipFill>
        <p:spPr>
          <a:xfrm>
            <a:off x="1127668" y="1182115"/>
            <a:ext cx="6066059" cy="3085524"/>
          </a:xfrm>
        </p:spPr>
      </p:pic>
    </p:spTree>
    <p:extLst>
      <p:ext uri="{BB962C8B-B14F-4D97-AF65-F5344CB8AC3E}">
        <p14:creationId xmlns:p14="http://schemas.microsoft.com/office/powerpoint/2010/main" val="165469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9 at 5.34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82" b="-85982"/>
          <a:stretch>
            <a:fillRect/>
          </a:stretch>
        </p:blipFill>
        <p:spPr>
          <a:xfrm>
            <a:off x="850900" y="1655763"/>
            <a:ext cx="2879725" cy="1582737"/>
          </a:xfrm>
        </p:spPr>
      </p:pic>
      <p:pic>
        <p:nvPicPr>
          <p:cNvPr id="5" name="Picture 4" descr="Screen Shot 2018-10-09 at 5.3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47" y="678405"/>
            <a:ext cx="3862746" cy="3368358"/>
          </a:xfrm>
          <a:prstGeom prst="rect">
            <a:avLst/>
          </a:prstGeom>
        </p:spPr>
      </p:pic>
      <p:pic>
        <p:nvPicPr>
          <p:cNvPr id="6" name="Picture 5" descr="Screen Shot 2018-10-09 at 5.35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" y="3968722"/>
            <a:ext cx="6739119" cy="906326"/>
          </a:xfrm>
          <a:prstGeom prst="rect">
            <a:avLst/>
          </a:prstGeom>
        </p:spPr>
      </p:pic>
      <p:pic>
        <p:nvPicPr>
          <p:cNvPr id="8" name="Picture 7" descr="Screen Shot 2018-10-09 at 5.34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21" y="4439726"/>
            <a:ext cx="3119146" cy="2312766"/>
          </a:xfrm>
          <a:prstGeom prst="rect">
            <a:avLst/>
          </a:prstGeom>
        </p:spPr>
      </p:pic>
      <p:pic>
        <p:nvPicPr>
          <p:cNvPr id="9" name="Picture 8" descr="Screen Shot 2018-10-09 at 5.40.2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6" y="5118882"/>
            <a:ext cx="4762415" cy="10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Inherited disorders</a:t>
            </a:r>
            <a:r>
              <a:rPr lang="en-US" dirty="0" smtClean="0"/>
              <a:t>: Sickle cell disease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Exposure to toxins</a:t>
            </a:r>
            <a:r>
              <a:rPr lang="en-US" dirty="0" smtClean="0"/>
              <a:t>: lead poisoning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Poor nutrition</a:t>
            </a:r>
            <a:r>
              <a:rPr lang="en-US" dirty="0" smtClean="0"/>
              <a:t>: goiter, scurvy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Organ malfunction: </a:t>
            </a:r>
            <a:r>
              <a:rPr lang="en-US" dirty="0" smtClean="0"/>
              <a:t>heart attack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 Risk Behavior: </a:t>
            </a:r>
            <a:r>
              <a:rPr lang="en-US" dirty="0" smtClean="0"/>
              <a:t>lung cancer, skin cancer</a:t>
            </a:r>
            <a:endParaRPr lang="en-US" dirty="0"/>
          </a:p>
        </p:txBody>
      </p:sp>
      <p:pic>
        <p:nvPicPr>
          <p:cNvPr id="4" name="Picture 3" descr="Screen Shot 2018-10-08 at 1.3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5" y="4986691"/>
            <a:ext cx="1928805" cy="1438212"/>
          </a:xfrm>
          <a:prstGeom prst="rect">
            <a:avLst/>
          </a:prstGeom>
        </p:spPr>
      </p:pic>
      <p:pic>
        <p:nvPicPr>
          <p:cNvPr id="5" name="Picture 4" descr="Screen Shot 2018-10-08 at 1.3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29" y="4986691"/>
            <a:ext cx="2007918" cy="1542471"/>
          </a:xfrm>
          <a:prstGeom prst="rect">
            <a:avLst/>
          </a:prstGeom>
        </p:spPr>
      </p:pic>
      <p:pic>
        <p:nvPicPr>
          <p:cNvPr id="6" name="Picture 5" descr="Screen Shot 2018-10-08 at 1.39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2" y="5240535"/>
            <a:ext cx="2502334" cy="12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fighting an infection…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blood cell numbers increase</a:t>
            </a:r>
            <a:endParaRPr lang="en-US" dirty="0"/>
          </a:p>
        </p:txBody>
      </p:sp>
      <p:pic>
        <p:nvPicPr>
          <p:cNvPr id="8" name="Picture 7" descr="Screen Shot 2018-10-08 at 1.2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68" y="2532063"/>
            <a:ext cx="4838700" cy="3594100"/>
          </a:xfrm>
          <a:prstGeom prst="rect">
            <a:avLst/>
          </a:prstGeom>
        </p:spPr>
      </p:pic>
      <p:pic>
        <p:nvPicPr>
          <p:cNvPr id="3" name="Picture 2" descr="Screen Shot 2018-10-09 at 5.4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590800"/>
            <a:ext cx="5036518" cy="11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to 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AIDS: the virus hijacks the immune system. People with AIDS often die of infections someone with a normal immune system would fight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7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body’s response to a normally harmless antigen.</a:t>
            </a:r>
          </a:p>
          <a:p>
            <a:endParaRPr lang="en-US" dirty="0"/>
          </a:p>
        </p:txBody>
      </p:sp>
      <p:pic>
        <p:nvPicPr>
          <p:cNvPr id="4" name="Picture 3" descr="Screen Shot 2018-10-08 at 2.2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" y="2950271"/>
            <a:ext cx="2493347" cy="1844618"/>
          </a:xfrm>
          <a:prstGeom prst="rect">
            <a:avLst/>
          </a:prstGeom>
        </p:spPr>
      </p:pic>
      <p:pic>
        <p:nvPicPr>
          <p:cNvPr id="5" name="Picture 4" descr="Screen Shot 2018-10-08 at 2.2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38" y="66368"/>
            <a:ext cx="2487635" cy="1665486"/>
          </a:xfrm>
          <a:prstGeom prst="rect">
            <a:avLst/>
          </a:prstGeom>
        </p:spPr>
      </p:pic>
      <p:pic>
        <p:nvPicPr>
          <p:cNvPr id="6" name="Picture 5" descr="Screen Shot 2018-10-08 at 2.23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23" y="3287335"/>
            <a:ext cx="2541760" cy="1507554"/>
          </a:xfrm>
          <a:prstGeom prst="rect">
            <a:avLst/>
          </a:prstGeom>
        </p:spPr>
      </p:pic>
      <p:pic>
        <p:nvPicPr>
          <p:cNvPr id="7" name="Picture 6" descr="Screen Shot 2018-10-08 at 2.21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03" y="3828331"/>
            <a:ext cx="2184936" cy="16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8 at 2.23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24" r="-72624"/>
          <a:stretch>
            <a:fillRect/>
          </a:stretch>
        </p:blipFill>
        <p:spPr>
          <a:xfrm>
            <a:off x="1790543" y="1417638"/>
            <a:ext cx="5594759" cy="3076902"/>
          </a:xfrm>
        </p:spPr>
      </p:pic>
    </p:spTree>
    <p:extLst>
      <p:ext uri="{BB962C8B-B14F-4D97-AF65-F5344CB8AC3E}">
        <p14:creationId xmlns:p14="http://schemas.microsoft.com/office/powerpoint/2010/main" val="175924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B1D80"/>
                </a:solidFill>
              </a:rPr>
              <a:t>Making Connections</a:t>
            </a:r>
            <a:r>
              <a:rPr lang="en-US" dirty="0" smtClean="0"/>
              <a:t>….our next State lab.</a:t>
            </a:r>
          </a:p>
          <a:p>
            <a:r>
              <a:rPr lang="en-US" dirty="0" smtClean="0"/>
              <a:t>Body systems </a:t>
            </a:r>
            <a:r>
              <a:rPr lang="en-US" b="1" dirty="0" smtClean="0"/>
              <a:t>do not work </a:t>
            </a:r>
            <a:r>
              <a:rPr lang="en-US" dirty="0" smtClean="0"/>
              <a:t>in isolation…..body systems work together to maintain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Ex. </a:t>
            </a:r>
            <a:r>
              <a:rPr lang="en-US" dirty="0" smtClean="0">
                <a:solidFill>
                  <a:srgbClr val="FF0000"/>
                </a:solidFill>
              </a:rPr>
              <a:t>Respiratory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Circulatory</a:t>
            </a:r>
            <a:r>
              <a:rPr lang="en-US" dirty="0" smtClean="0"/>
              <a:t> (respiratory brings in O</a:t>
            </a:r>
            <a:r>
              <a:rPr lang="en-US" baseline="-25000" dirty="0" smtClean="0"/>
              <a:t>2,</a:t>
            </a:r>
            <a:r>
              <a:rPr lang="en-US" dirty="0" smtClean="0"/>
              <a:t> circulatory brings it to all cells of the body.</a:t>
            </a:r>
          </a:p>
          <a:p>
            <a:r>
              <a:rPr lang="en-US" dirty="0" smtClean="0"/>
              <a:t>Ex. </a:t>
            </a:r>
            <a:r>
              <a:rPr lang="en-US" dirty="0" smtClean="0">
                <a:solidFill>
                  <a:srgbClr val="FF0000"/>
                </a:solidFill>
              </a:rPr>
              <a:t>Digestive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Circulatory</a:t>
            </a:r>
            <a:r>
              <a:rPr lang="en-US" dirty="0" smtClean="0"/>
              <a:t> (Digestive breaks down organic compounds into usable molecules; circulatory system delivers those compounds to body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0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Uncontrolled cell division: may be caused by genetic mutations in a cell or because of radiation or chemical exposure.</a:t>
            </a:r>
            <a:endParaRPr lang="en-US" dirty="0"/>
          </a:p>
        </p:txBody>
      </p:sp>
      <p:pic>
        <p:nvPicPr>
          <p:cNvPr id="4" name="Picture 3" descr="Screen Shot 2018-10-08 at 1.4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573592"/>
            <a:ext cx="5676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Pathogen</a:t>
            </a:r>
            <a:r>
              <a:rPr lang="en-US" dirty="0" smtClean="0"/>
              <a:t>: disease causing organism (bacteria, viruses, fungi, parasites)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Antigen</a:t>
            </a:r>
            <a:r>
              <a:rPr lang="en-US" dirty="0" smtClean="0"/>
              <a:t>: a molecule that the immune system recognizes as “self” or “invader.”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Antibody</a:t>
            </a:r>
            <a:r>
              <a:rPr lang="en-US" dirty="0" smtClean="0"/>
              <a:t>: protein made in response to an antigen (specific….measles antibodies do NOT protect a person from chicken pox.)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Immunity</a:t>
            </a:r>
            <a:r>
              <a:rPr lang="en-US" dirty="0" smtClean="0"/>
              <a:t>: a person’s ability to destroy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Viruses</a:t>
            </a:r>
            <a:r>
              <a:rPr lang="en-US" dirty="0" smtClean="0"/>
              <a:t>: colds, flu, chicken pox, AIDS</a:t>
            </a:r>
          </a:p>
          <a:p>
            <a:r>
              <a:rPr lang="en-US" dirty="0" smtClean="0">
                <a:solidFill>
                  <a:srgbClr val="604A7B"/>
                </a:solidFill>
              </a:rPr>
              <a:t>Bacteria: </a:t>
            </a:r>
            <a:r>
              <a:rPr lang="en-US" dirty="0" smtClean="0"/>
              <a:t>strep, food poisoning, Lyme disease</a:t>
            </a:r>
          </a:p>
          <a:p>
            <a:r>
              <a:rPr lang="en-US" dirty="0" smtClean="0">
                <a:solidFill>
                  <a:srgbClr val="604A7B"/>
                </a:solidFill>
              </a:rPr>
              <a:t>Fungi: </a:t>
            </a:r>
            <a:r>
              <a:rPr lang="en-US" dirty="0" smtClean="0"/>
              <a:t>athlete’s foot, ringworm</a:t>
            </a:r>
          </a:p>
          <a:p>
            <a:r>
              <a:rPr lang="en-US" dirty="0" smtClean="0">
                <a:solidFill>
                  <a:srgbClr val="604A7B"/>
                </a:solidFill>
              </a:rPr>
              <a:t>Parasites</a:t>
            </a:r>
            <a:r>
              <a:rPr lang="en-US" dirty="0" smtClean="0"/>
              <a:t>: tapeworms, leeches, heartworm</a:t>
            </a:r>
            <a:endParaRPr lang="en-US" dirty="0"/>
          </a:p>
        </p:txBody>
      </p:sp>
      <p:pic>
        <p:nvPicPr>
          <p:cNvPr id="4" name="Picture 3" descr="Screen Shot 2018-10-08 at 1.5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" y="4023620"/>
            <a:ext cx="2384743" cy="1630386"/>
          </a:xfrm>
          <a:prstGeom prst="rect">
            <a:avLst/>
          </a:prstGeom>
        </p:spPr>
      </p:pic>
      <p:pic>
        <p:nvPicPr>
          <p:cNvPr id="5" name="Picture 4" descr="Screen Shot 2018-10-08 at 1.5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23" y="5503100"/>
            <a:ext cx="1615836" cy="1017060"/>
          </a:xfrm>
          <a:prstGeom prst="rect">
            <a:avLst/>
          </a:prstGeom>
        </p:spPr>
      </p:pic>
      <p:pic>
        <p:nvPicPr>
          <p:cNvPr id="6" name="Picture 5" descr="Screen Shot 2018-10-08 at 1.50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7" y="4353852"/>
            <a:ext cx="3080373" cy="2085578"/>
          </a:xfrm>
          <a:prstGeom prst="rect">
            <a:avLst/>
          </a:prstGeom>
        </p:spPr>
      </p:pic>
      <p:pic>
        <p:nvPicPr>
          <p:cNvPr id="7" name="Picture 6" descr="Screen Shot 2018-10-08 at 1.27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40" y="233934"/>
            <a:ext cx="2287660" cy="12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line of defense: skin and mucous membranes, tears and saliva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8 at 1.31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82" r="-25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905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8 at 1.32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8" r="-1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50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08 at 1.32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98" b="-14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07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363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Disease</vt:lpstr>
      <vt:lpstr>Causes of Disease</vt:lpstr>
      <vt:lpstr>Cancer</vt:lpstr>
      <vt:lpstr>A little vocab</vt:lpstr>
      <vt:lpstr>Examples</vt:lpstr>
      <vt:lpstr>Preventing Disease</vt:lpstr>
      <vt:lpstr>PowerPoint Presentation</vt:lpstr>
      <vt:lpstr>PowerPoint Presentation</vt:lpstr>
      <vt:lpstr>PowerPoint Presentation</vt:lpstr>
      <vt:lpstr>PowerPoint Presentation</vt:lpstr>
      <vt:lpstr>Blood</vt:lpstr>
      <vt:lpstr>Red Blood Cells</vt:lpstr>
      <vt:lpstr>Platelets</vt:lpstr>
      <vt:lpstr>White Blood Cells</vt:lpstr>
      <vt:lpstr>Phagocytosis</vt:lpstr>
      <vt:lpstr>PowerPoint Presentation</vt:lpstr>
      <vt:lpstr>Vaccines</vt:lpstr>
      <vt:lpstr>PowerPoint Presentation</vt:lpstr>
      <vt:lpstr>PowerPoint Presentation</vt:lpstr>
      <vt:lpstr>While fighting an infection…</vt:lpstr>
      <vt:lpstr>Damage to the Immune System</vt:lpstr>
      <vt:lpstr>Allergies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</dc:title>
  <dc:creator>Debbie Haynes</dc:creator>
  <cp:lastModifiedBy>Deborah Haynes</cp:lastModifiedBy>
  <cp:revision>9</cp:revision>
  <dcterms:created xsi:type="dcterms:W3CDTF">2018-10-08T17:33:47Z</dcterms:created>
  <dcterms:modified xsi:type="dcterms:W3CDTF">2018-10-09T11:23:24Z</dcterms:modified>
</cp:coreProperties>
</file>