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9" r:id="rId4"/>
    <p:sldId id="260" r:id="rId5"/>
    <p:sldId id="282" r:id="rId6"/>
    <p:sldId id="281" r:id="rId7"/>
    <p:sldId id="262" r:id="rId8"/>
    <p:sldId id="261" r:id="rId9"/>
    <p:sldId id="263" r:id="rId10"/>
    <p:sldId id="264" r:id="rId11"/>
    <p:sldId id="265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C57F5D59-9756-F843-83A9-3DD1F51F51C5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5B6A468-0626-4E45-874A-705A0B22EC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Movement Through Membranes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Biochemistry 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53" y="4232784"/>
            <a:ext cx="6362503" cy="2625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and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Hypotonic</a:t>
            </a:r>
          </a:p>
          <a:p>
            <a:pPr lvl="1"/>
            <a:r>
              <a:rPr lang="en-US" dirty="0" smtClean="0"/>
              <a:t>Hypo = ______________________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Describes a solution that has a lower concentration of solute that that on the other side of the membrane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53" y="4232784"/>
            <a:ext cx="6362503" cy="2625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and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Isotonic</a:t>
            </a:r>
          </a:p>
          <a:p>
            <a:pPr lvl="1"/>
            <a:r>
              <a:rPr lang="en-US" dirty="0" err="1" smtClean="0"/>
              <a:t>Iso</a:t>
            </a:r>
            <a:r>
              <a:rPr lang="en-US" dirty="0" smtClean="0"/>
              <a:t> = _____________________________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Describes a solution that is equal to a solution on the other side of a membrane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33" y="1872476"/>
            <a:ext cx="7619255" cy="4375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and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Permeable</a:t>
            </a:r>
          </a:p>
          <a:p>
            <a:pPr lvl="1"/>
            <a:r>
              <a:rPr lang="en-US" dirty="0" smtClean="0"/>
              <a:t>Describes a membrane (or other barrier) that allows substances to pass through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Molecule size and the steepness of the concentration gradient determine how readily molecules will permeate (diffuse into or out of) through a cell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92" y="4829892"/>
            <a:ext cx="2028108" cy="20281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and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Semi-Permeable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Describes a membrane that will allow only certain substance to pass through based upon the size of the molecules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4381500"/>
            <a:ext cx="32893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7885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 and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Selectively permeable</a:t>
            </a:r>
          </a:p>
          <a:p>
            <a:pPr lvl="1"/>
            <a:r>
              <a:rPr lang="en-US" dirty="0" smtClean="0"/>
              <a:t>Describes a membrane of many living cells that only allow certain substance to enter or leave the cell base don the size, shape, chemical or charge of the molecule </a:t>
            </a:r>
          </a:p>
          <a:p>
            <a:pPr lvl="1"/>
            <a:r>
              <a:rPr lang="en-US" dirty="0" smtClean="0"/>
              <a:t>The proteins of the cell membrane can regulate the passage of the molecules into and out of the cell</a:t>
            </a:r>
          </a:p>
          <a:p>
            <a:pPr lvl="1"/>
            <a:r>
              <a:rPr lang="en-US" dirty="0" smtClean="0"/>
              <a:t>Cells can also force the diffusion of molecules against the concentration gradient through active transport – but this requires the use of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80" y="0"/>
            <a:ext cx="2919820" cy="2048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what water pressure builds?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cells: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happens what water pressure falls?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 cells: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Turgor</a:t>
            </a:r>
            <a:r>
              <a:rPr lang="en-US" dirty="0" smtClean="0"/>
              <a:t>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478" y="1447800"/>
            <a:ext cx="3626059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Turgor</a:t>
            </a:r>
            <a:r>
              <a:rPr lang="en-US" dirty="0" smtClean="0"/>
              <a:t> pressure refers to the amount of water pressure in a cell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turgor</a:t>
            </a:r>
            <a:r>
              <a:rPr lang="en-US" dirty="0" smtClean="0"/>
              <a:t> pressure = lots of water = lots of water pressure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Lower </a:t>
            </a:r>
            <a:r>
              <a:rPr lang="en-US" dirty="0" err="1" smtClean="0"/>
              <a:t>turgor</a:t>
            </a:r>
            <a:r>
              <a:rPr lang="en-US" dirty="0" smtClean="0"/>
              <a:t> pressure = little water = little water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537" y="2021399"/>
            <a:ext cx="4288151" cy="32142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in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250" y="1447800"/>
            <a:ext cx="411368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Plasmolysis</a:t>
            </a:r>
            <a:endParaRPr lang="en-US" dirty="0" smtClean="0"/>
          </a:p>
          <a:p>
            <a:pPr lvl="1"/>
            <a:r>
              <a:rPr lang="en-US" dirty="0" smtClean="0"/>
              <a:t>When the cell shrivels or wilts because there is very little water pressure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Cytolysis</a:t>
            </a:r>
          </a:p>
          <a:p>
            <a:pPr lvl="1"/>
            <a:r>
              <a:rPr lang="en-US" dirty="0" smtClean="0"/>
              <a:t>When the cell burst because the water pressure is too much for the membrane to handle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31" y="1407340"/>
            <a:ext cx="3975069" cy="41376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7998" cy="1735184"/>
          </a:xfrm>
        </p:spPr>
        <p:txBody>
          <a:bodyPr>
            <a:normAutofit/>
          </a:bodyPr>
          <a:lstStyle/>
          <a:p>
            <a:r>
              <a:rPr lang="en-US" dirty="0" smtClean="0"/>
              <a:t>4 Organic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00" y="6086"/>
            <a:ext cx="5423800" cy="68519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molecules move through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is a slope</a:t>
            </a:r>
          </a:p>
          <a:p>
            <a:pPr lvl="1"/>
            <a:r>
              <a:rPr lang="en-US" dirty="0" smtClean="0"/>
              <a:t>Shows the difference in concentration across a membrane or space</a:t>
            </a:r>
          </a:p>
          <a:p>
            <a:pPr lvl="1"/>
            <a:r>
              <a:rPr lang="en-US" dirty="0" smtClean="0"/>
              <a:t>Can also show the difference of pressure, temperature, and electrochemical properties</a:t>
            </a:r>
          </a:p>
          <a:p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Amount of solute (_________________________) in a given amount of solvent (________________)</a:t>
            </a:r>
          </a:p>
          <a:p>
            <a:pPr lvl="2"/>
            <a:r>
              <a:rPr lang="en-US" dirty="0" smtClean="0"/>
              <a:t>5 </a:t>
            </a:r>
            <a:r>
              <a:rPr lang="en-US" dirty="0" err="1" smtClean="0"/>
              <a:t>g</a:t>
            </a:r>
            <a:r>
              <a:rPr lang="en-US" dirty="0" smtClean="0"/>
              <a:t> of salt in 100 ml of water = 5 % concentration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0"/>
            <a:ext cx="3479800" cy="233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use with a source of energy</a:t>
            </a:r>
          </a:p>
          <a:p>
            <a:r>
              <a:rPr lang="en-US" dirty="0" smtClean="0"/>
              <a:t>Sugars</a:t>
            </a:r>
          </a:p>
          <a:p>
            <a:r>
              <a:rPr lang="en-US" dirty="0" smtClean="0"/>
              <a:t>Starches</a:t>
            </a:r>
          </a:p>
          <a:p>
            <a:r>
              <a:rPr lang="en-US" dirty="0" smtClean="0"/>
              <a:t>Acts as building blocks in plants</a:t>
            </a:r>
          </a:p>
          <a:p>
            <a:r>
              <a:rPr lang="en-US" dirty="0" smtClean="0"/>
              <a:t>Found in grains, potatoes, fruits, many processed food and drinks</a:t>
            </a:r>
          </a:p>
          <a:p>
            <a:r>
              <a:rPr lang="en-US" dirty="0" smtClean="0"/>
              <a:t>Test for sugar using Benedicts solution</a:t>
            </a:r>
          </a:p>
          <a:p>
            <a:r>
              <a:rPr lang="en-US" dirty="0" smtClean="0"/>
              <a:t>Test for starch using iodine</a:t>
            </a:r>
          </a:p>
          <a:p>
            <a:r>
              <a:rPr lang="en-US" dirty="0" smtClean="0"/>
              <a:t>Elements that make up carbohydrates are C, H, and O</a:t>
            </a:r>
          </a:p>
          <a:p>
            <a:pPr lvl="1"/>
            <a:r>
              <a:rPr lang="en-US" dirty="0" smtClean="0"/>
              <a:t>These usually occur in a 1:2:1 ratio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Includes fats and oils</a:t>
            </a:r>
          </a:p>
          <a:p>
            <a:r>
              <a:rPr lang="en-US" dirty="0" smtClean="0"/>
              <a:t>Act as insulation, a source of energy, and are a major part of the plasma membrane of cells</a:t>
            </a:r>
          </a:p>
          <a:p>
            <a:r>
              <a:rPr lang="en-US" dirty="0" smtClean="0"/>
              <a:t>Found in nuts, animal, dairy, and some plant food sources and many processed foods</a:t>
            </a:r>
          </a:p>
          <a:p>
            <a:r>
              <a:rPr lang="en-US" dirty="0" smtClean="0"/>
              <a:t>Can test for fat and oil using the paper bag test</a:t>
            </a:r>
          </a:p>
          <a:p>
            <a:r>
              <a:rPr lang="en-US" dirty="0" smtClean="0"/>
              <a:t>Can test for fats oils using an organic solvent</a:t>
            </a:r>
          </a:p>
          <a:p>
            <a:r>
              <a:rPr lang="en-US" dirty="0" smtClean="0"/>
              <a:t>Elements that make up fats are C, H, and O</a:t>
            </a:r>
          </a:p>
          <a:p>
            <a:r>
              <a:rPr lang="en-US" dirty="0" smtClean="0"/>
              <a:t>Two types of fats</a:t>
            </a:r>
          </a:p>
          <a:p>
            <a:pPr lvl="1"/>
            <a:r>
              <a:rPr lang="en-US" dirty="0" smtClean="0"/>
              <a:t>Saturated and Unsaturated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666" y="76200"/>
            <a:ext cx="3152333" cy="19331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as a source of energy, the building blocks of all animals and enzymes</a:t>
            </a:r>
          </a:p>
          <a:p>
            <a:r>
              <a:rPr lang="en-US" dirty="0" smtClean="0"/>
              <a:t>Found in meats, some vegetables, nuts, dairy, and certain processed foods</a:t>
            </a:r>
          </a:p>
          <a:p>
            <a:r>
              <a:rPr lang="en-US" dirty="0" smtClean="0"/>
              <a:t>Test for proteins using nitric acid which turns yellow in the presence of proteins</a:t>
            </a:r>
          </a:p>
          <a:p>
            <a:r>
              <a:rPr lang="en-US" dirty="0" smtClean="0"/>
              <a:t>Elements that make up proteins include C, H, O, and 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268" y="5167334"/>
            <a:ext cx="3402731" cy="16906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18" y="1908711"/>
            <a:ext cx="4082382" cy="428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198348" cy="4800600"/>
          </a:xfrm>
        </p:spPr>
        <p:txBody>
          <a:bodyPr/>
          <a:lstStyle/>
          <a:p>
            <a:r>
              <a:rPr lang="en-US" dirty="0" smtClean="0"/>
              <a:t>Contain genetic information specific to the organism which it is from</a:t>
            </a:r>
          </a:p>
          <a:p>
            <a:r>
              <a:rPr lang="en-US" dirty="0" smtClean="0"/>
              <a:t>Found in all living things</a:t>
            </a:r>
          </a:p>
          <a:p>
            <a:r>
              <a:rPr lang="en-US" dirty="0" smtClean="0"/>
              <a:t>Elements that make up nucleic acids are C, H, O, N, and P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ase</a:t>
            </a:r>
            <a:r>
              <a:rPr lang="en-US" dirty="0" smtClean="0"/>
              <a:t> – some type of enzyme</a:t>
            </a:r>
          </a:p>
          <a:p>
            <a:pPr lvl="1"/>
            <a:r>
              <a:rPr lang="en-US" dirty="0" smtClean="0"/>
              <a:t>Amylase</a:t>
            </a:r>
          </a:p>
          <a:p>
            <a:pPr lvl="1"/>
            <a:r>
              <a:rPr lang="en-US" dirty="0" smtClean="0"/>
              <a:t>Protease</a:t>
            </a:r>
          </a:p>
          <a:p>
            <a:pPr lvl="1"/>
            <a:r>
              <a:rPr lang="en-US" dirty="0" smtClean="0"/>
              <a:t>Lipase</a:t>
            </a:r>
          </a:p>
          <a:p>
            <a:endParaRPr lang="en-US" dirty="0" smtClean="0"/>
          </a:p>
          <a:p>
            <a:r>
              <a:rPr lang="en-US" dirty="0" smtClean="0"/>
              <a:t>Amino acids are the building blocks of proteins</a:t>
            </a:r>
          </a:p>
          <a:p>
            <a:r>
              <a:rPr lang="en-US" dirty="0" smtClean="0"/>
              <a:t>Proteins are made in the ribosomes</a:t>
            </a:r>
          </a:p>
          <a:p>
            <a:pPr lvl="1"/>
            <a:r>
              <a:rPr lang="en-US" dirty="0" smtClean="0"/>
              <a:t>Therefore they also build enzymes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200" y="2130268"/>
            <a:ext cx="42418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Starch is a carbohydrate that is made from many sugars bonded together</a:t>
            </a:r>
          </a:p>
          <a:p>
            <a:r>
              <a:rPr lang="en-US" dirty="0" smtClean="0"/>
              <a:t>Cellulose = a polysaccharide = a carbohydrate found in plants</a:t>
            </a:r>
          </a:p>
          <a:p>
            <a:r>
              <a:rPr lang="en-US" dirty="0" smtClean="0"/>
              <a:t>Nucleotides = repeating units that make DNA and RNA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406" y="1877112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Receptor molecules can be for chemical or voltage “signals”</a:t>
            </a:r>
          </a:p>
          <a:p>
            <a:pPr lvl="1"/>
            <a:r>
              <a:rPr lang="en-US" dirty="0" smtClean="0"/>
              <a:t>Receptor molecules are made to either receive specific molecular structures or a certain charge that then cause them to cause the cell to respond either by performing an action or by expressing a gene</a:t>
            </a:r>
          </a:p>
          <a:p>
            <a:pPr lvl="1"/>
            <a:r>
              <a:rPr lang="en-US" dirty="0" smtClean="0"/>
              <a:t>Examples is adrenaline and the response </a:t>
            </a:r>
            <a:r>
              <a:rPr lang="en-US" dirty="0"/>
              <a:t>o</a:t>
            </a:r>
            <a:r>
              <a:rPr lang="en-US" dirty="0" smtClean="0"/>
              <a:t>nce adrenaline is released</a:t>
            </a:r>
          </a:p>
          <a:p>
            <a:pPr lvl="1"/>
            <a:r>
              <a:rPr lang="en-US" dirty="0" smtClean="0"/>
              <a:t>Examples is insulin and the response on blood sugar levels when it is released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60" y="0"/>
            <a:ext cx="2369740" cy="1931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Movement of molecules from an area of greater concentration to an area of lesser concentration </a:t>
            </a:r>
          </a:p>
          <a:p>
            <a:r>
              <a:rPr lang="en-US" dirty="0" smtClean="0"/>
              <a:t>Continues until the molecules are evenly distributed</a:t>
            </a:r>
          </a:p>
          <a:p>
            <a:pPr lvl="1"/>
            <a:r>
              <a:rPr lang="en-US" dirty="0" smtClean="0"/>
              <a:t>Reach _______________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molecules are still moving but at about equal rates from one side or area to another so that no measureable difference can be observed.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88" y="88900"/>
            <a:ext cx="4787900" cy="1358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water into or out of a cell</a:t>
            </a:r>
          </a:p>
          <a:p>
            <a:r>
              <a:rPr lang="en-US" dirty="0" smtClean="0"/>
              <a:t>Water will move to an area of lower concentration</a:t>
            </a:r>
          </a:p>
          <a:p>
            <a:r>
              <a:rPr lang="en-US" dirty="0" smtClean="0"/>
              <a:t>No energy is required – the water just flows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150" y="3778366"/>
            <a:ext cx="6138458" cy="3079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1960" y="-48528"/>
            <a:ext cx="19320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https://www.youtube.com/watch?v=SrON0nEEWmo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things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</a:p>
          <a:p>
            <a:pPr lvl="1"/>
            <a:r>
              <a:rPr lang="en-US" dirty="0" smtClean="0"/>
              <a:t>How much of something is in a given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730904"/>
            <a:ext cx="7301786" cy="4127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583" y="1663632"/>
            <a:ext cx="4760418" cy="455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things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155" y="2057400"/>
            <a:ext cx="4216234" cy="4800600"/>
          </a:xfrm>
        </p:spPr>
        <p:txBody>
          <a:bodyPr/>
          <a:lstStyle/>
          <a:p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How much force is being distributed over an area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81" y="854779"/>
            <a:ext cx="5248019" cy="6003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things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460373" cy="4800600"/>
          </a:xfrm>
        </p:spPr>
        <p:txBody>
          <a:bodyPr/>
          <a:lstStyle/>
          <a:p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Difference in electrical charge over a membrane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520" y="4408438"/>
            <a:ext cx="2449562" cy="244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Solution= A substance that is dissolved within another</a:t>
            </a:r>
          </a:p>
          <a:p>
            <a:r>
              <a:rPr lang="en-US" dirty="0" smtClean="0"/>
              <a:t>Solute= ________________________</a:t>
            </a:r>
          </a:p>
          <a:p>
            <a:endParaRPr lang="en-US" dirty="0" smtClean="0"/>
          </a:p>
          <a:p>
            <a:r>
              <a:rPr lang="en-US" dirty="0" smtClean="0"/>
              <a:t>Solvent= 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53" y="4232784"/>
            <a:ext cx="6362503" cy="2625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and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Hypertonic</a:t>
            </a:r>
          </a:p>
          <a:p>
            <a:pPr lvl="1"/>
            <a:r>
              <a:rPr lang="en-US" dirty="0" smtClean="0"/>
              <a:t>Hyper = ___________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Describes a solution that has a higher concentration of solute than that on the other side of the membrane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575</TotalTime>
  <Words>887</Words>
  <Application>Microsoft Office PowerPoint</Application>
  <PresentationFormat>On-screen Show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Movement Through Membranes</vt:lpstr>
      <vt:lpstr>How do molecules move through space?</vt:lpstr>
      <vt:lpstr>Diffusion</vt:lpstr>
      <vt:lpstr>Osmosis</vt:lpstr>
      <vt:lpstr>Why things move?</vt:lpstr>
      <vt:lpstr>Why things move?</vt:lpstr>
      <vt:lpstr>Why things move?</vt:lpstr>
      <vt:lpstr>Solutions</vt:lpstr>
      <vt:lpstr>Solutions and Membranes</vt:lpstr>
      <vt:lpstr>Solutions and Membranes</vt:lpstr>
      <vt:lpstr>Solutions and Membranes</vt:lpstr>
      <vt:lpstr>Solutions in Cells</vt:lpstr>
      <vt:lpstr>Solutions and Membranes</vt:lpstr>
      <vt:lpstr>Solutions and Membranes</vt:lpstr>
      <vt:lpstr>Solutions and Membranes</vt:lpstr>
      <vt:lpstr>Pressure</vt:lpstr>
      <vt:lpstr>Turgor Pressure</vt:lpstr>
      <vt:lpstr>Pressure in cells</vt:lpstr>
      <vt:lpstr>4 Organic Macromolecules</vt:lpstr>
      <vt:lpstr>Carbohydrates</vt:lpstr>
      <vt:lpstr>Lipids</vt:lpstr>
      <vt:lpstr>Proteins </vt:lpstr>
      <vt:lpstr>Nucleic Acids</vt:lpstr>
      <vt:lpstr>Extras</vt:lpstr>
      <vt:lpstr>Extras</vt:lpstr>
      <vt:lpstr>Extras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Through Membranes</dc:title>
  <dc:creator>Jessica O'Mara</dc:creator>
  <cp:lastModifiedBy>Windows User</cp:lastModifiedBy>
  <cp:revision>14</cp:revision>
  <dcterms:created xsi:type="dcterms:W3CDTF">2014-10-05T12:40:39Z</dcterms:created>
  <dcterms:modified xsi:type="dcterms:W3CDTF">2014-10-08T11:24:34Z</dcterms:modified>
</cp:coreProperties>
</file>