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1"/>
  </p:sldMasterIdLst>
  <p:notesMasterIdLst>
    <p:notesMasterId r:id="rId102"/>
  </p:notesMasterIdLst>
  <p:sldIdLst>
    <p:sldId id="256" r:id="rId2"/>
    <p:sldId id="257" r:id="rId3"/>
    <p:sldId id="258" r:id="rId4"/>
    <p:sldId id="259" r:id="rId5"/>
    <p:sldId id="260" r:id="rId6"/>
    <p:sldId id="261" r:id="rId7"/>
    <p:sldId id="332" r:id="rId8"/>
    <p:sldId id="318" r:id="rId9"/>
    <p:sldId id="319" r:id="rId10"/>
    <p:sldId id="321" r:id="rId11"/>
    <p:sldId id="322" r:id="rId12"/>
    <p:sldId id="262" r:id="rId13"/>
    <p:sldId id="320" r:id="rId14"/>
    <p:sldId id="264" r:id="rId15"/>
    <p:sldId id="263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265" r:id="rId34"/>
    <p:sldId id="341" r:id="rId35"/>
    <p:sldId id="342" r:id="rId36"/>
    <p:sldId id="343" r:id="rId37"/>
    <p:sldId id="344" r:id="rId38"/>
    <p:sldId id="345" r:id="rId39"/>
    <p:sldId id="346" r:id="rId40"/>
    <p:sldId id="347" r:id="rId41"/>
    <p:sldId id="348" r:id="rId42"/>
    <p:sldId id="350" r:id="rId43"/>
    <p:sldId id="358" r:id="rId44"/>
    <p:sldId id="270" r:id="rId45"/>
    <p:sldId id="271" r:id="rId46"/>
    <p:sldId id="272" r:id="rId47"/>
    <p:sldId id="273" r:id="rId48"/>
    <p:sldId id="274" r:id="rId49"/>
    <p:sldId id="275" r:id="rId50"/>
    <p:sldId id="276" r:id="rId51"/>
    <p:sldId id="277" r:id="rId52"/>
    <p:sldId id="359" r:id="rId53"/>
    <p:sldId id="278" r:id="rId54"/>
    <p:sldId id="352" r:id="rId55"/>
    <p:sldId id="353" r:id="rId56"/>
    <p:sldId id="354" r:id="rId57"/>
    <p:sldId id="279" r:id="rId58"/>
    <p:sldId id="280" r:id="rId59"/>
    <p:sldId id="283" r:id="rId60"/>
    <p:sldId id="356" r:id="rId61"/>
    <p:sldId id="357" r:id="rId62"/>
    <p:sldId id="355" r:id="rId63"/>
    <p:sldId id="281" r:id="rId64"/>
    <p:sldId id="282" r:id="rId65"/>
    <p:sldId id="349" r:id="rId66"/>
    <p:sldId id="284" r:id="rId67"/>
    <p:sldId id="285" r:id="rId68"/>
    <p:sldId id="286" r:id="rId69"/>
    <p:sldId id="287" r:id="rId70"/>
    <p:sldId id="288" r:id="rId71"/>
    <p:sldId id="289" r:id="rId72"/>
    <p:sldId id="351" r:id="rId73"/>
    <p:sldId id="266" r:id="rId74"/>
    <p:sldId id="267" r:id="rId75"/>
    <p:sldId id="268" r:id="rId76"/>
    <p:sldId id="269" r:id="rId77"/>
    <p:sldId id="290" r:id="rId78"/>
    <p:sldId id="291" r:id="rId79"/>
    <p:sldId id="292" r:id="rId80"/>
    <p:sldId id="293" r:id="rId81"/>
    <p:sldId id="294" r:id="rId82"/>
    <p:sldId id="295" r:id="rId83"/>
    <p:sldId id="296" r:id="rId84"/>
    <p:sldId id="297" r:id="rId85"/>
    <p:sldId id="298" r:id="rId86"/>
    <p:sldId id="300" r:id="rId87"/>
    <p:sldId id="301" r:id="rId88"/>
    <p:sldId id="304" r:id="rId89"/>
    <p:sldId id="302" r:id="rId90"/>
    <p:sldId id="303" r:id="rId91"/>
    <p:sldId id="305" r:id="rId92"/>
    <p:sldId id="306" r:id="rId93"/>
    <p:sldId id="307" r:id="rId94"/>
    <p:sldId id="308" r:id="rId95"/>
    <p:sldId id="309" r:id="rId96"/>
    <p:sldId id="310" r:id="rId97"/>
    <p:sldId id="311" r:id="rId98"/>
    <p:sldId id="312" r:id="rId99"/>
    <p:sldId id="313" r:id="rId100"/>
    <p:sldId id="315" r:id="rId10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1722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F10C3-5BF6-4A7D-8646-9F1166688273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19E25-266D-4392-8EDD-2EC0AC6E9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9E25-266D-4392-8EDD-2EC0AC6E9E0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DAC7-5C19-3641-A08C-D224F501D9EB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C8EF-9506-7A4F-B0EC-4BA23B874C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DAC7-5C19-3641-A08C-D224F501D9EB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C8EF-9506-7A4F-B0EC-4BA23B874C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DAC7-5C19-3641-A08C-D224F501D9EB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C8EF-9506-7A4F-B0EC-4BA23B874C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DAC7-5C19-3641-A08C-D224F501D9EB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C8EF-9506-7A4F-B0EC-4BA23B874C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DAC7-5C19-3641-A08C-D224F501D9EB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C8EF-9506-7A4F-B0EC-4BA23B874C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DAC7-5C19-3641-A08C-D224F501D9EB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C8EF-9506-7A4F-B0EC-4BA23B874C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DAC7-5C19-3641-A08C-D224F501D9EB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C8EF-9506-7A4F-B0EC-4BA23B874C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DAC7-5C19-3641-A08C-D224F501D9EB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C8EF-9506-7A4F-B0EC-4BA23B874C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DAC7-5C19-3641-A08C-D224F501D9EB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C8EF-9506-7A4F-B0EC-4BA23B874C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DAC7-5C19-3641-A08C-D224F501D9EB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C8EF-9506-7A4F-B0EC-4BA23B874C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2D1DAC7-5C19-3641-A08C-D224F501D9EB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ABFC8EF-9506-7A4F-B0EC-4BA23B874C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72D1DAC7-5C19-3641-A08C-D224F501D9EB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CABFC8EF-9506-7A4F-B0EC-4BA23B874C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Similarities and Differences Among Living Things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Atoms “want” full outer orbital</a:t>
            </a:r>
          </a:p>
          <a:p>
            <a:r>
              <a:rPr lang="en-US" dirty="0" smtClean="0"/>
              <a:t>Ion is an atom with a charge</a:t>
            </a:r>
          </a:p>
          <a:p>
            <a:endParaRPr lang="en-US" dirty="0" smtClean="0"/>
          </a:p>
          <a:p>
            <a:r>
              <a:rPr lang="en-US" dirty="0" smtClean="0"/>
              <a:t>Atomic number is equal to the number of protons</a:t>
            </a:r>
          </a:p>
          <a:p>
            <a:r>
              <a:rPr lang="en-US" dirty="0" smtClean="0"/>
              <a:t>Atomic mass is equal to the number of protons plus the number of neutrons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Humans and Other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Reproduction is also very similar.  Everything from Fish, amphibians, reptiles, and birds reproduce sexually where an egg and a sperm combine</a:t>
            </a:r>
          </a:p>
          <a:p>
            <a:r>
              <a:rPr lang="en-US" dirty="0" smtClean="0"/>
              <a:t>Humans have the same kind of genetic information as everything else.  Everything from bacteria on, have DNA as their genetic material.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isotope is when an atom has a difference number of neutrons within the nucleus</a:t>
            </a:r>
          </a:p>
          <a:p>
            <a:endParaRPr lang="en-US" dirty="0" smtClean="0"/>
          </a:p>
          <a:p>
            <a:r>
              <a:rPr lang="en-US" dirty="0" smtClean="0"/>
              <a:t>A radioisotope is the number of neutrons or protons vary and emit particles</a:t>
            </a:r>
          </a:p>
          <a:p>
            <a:pPr lvl="1"/>
            <a:r>
              <a:rPr lang="en-US" dirty="0" smtClean="0"/>
              <a:t>Radiation</a:t>
            </a:r>
          </a:p>
          <a:p>
            <a:pPr lvl="1"/>
            <a:r>
              <a:rPr lang="en-US" dirty="0" smtClean="0"/>
              <a:t>Can be used for energy or medical uses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living things are made of mostly 4 main elements</a:t>
            </a:r>
          </a:p>
          <a:p>
            <a:pPr lvl="1"/>
            <a:r>
              <a:rPr lang="en-US" dirty="0" smtClean="0"/>
              <a:t>Carbon, ______________, Oxygen and Nitrogen</a:t>
            </a:r>
          </a:p>
          <a:p>
            <a:r>
              <a:rPr lang="en-US" dirty="0" smtClean="0"/>
              <a:t>Elements come together through bonds form molecules</a:t>
            </a:r>
          </a:p>
          <a:p>
            <a:pPr lvl="1"/>
            <a:r>
              <a:rPr lang="en-US" dirty="0" smtClean="0"/>
              <a:t>Types of bonds: Ionic, Covalent, and Metallic bonds</a:t>
            </a:r>
          </a:p>
          <a:p>
            <a:pPr lvl="1"/>
            <a:r>
              <a:rPr lang="en-US" dirty="0" smtClean="0"/>
              <a:t>Two types of molecules:  Organic and Inorganic molecules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Ionic Bonds: An electron is lost or gained (transfer)</a:t>
            </a:r>
          </a:p>
          <a:p>
            <a:pPr lvl="1"/>
            <a:r>
              <a:rPr lang="en-US" dirty="0" smtClean="0"/>
              <a:t>Creates a charge: Protons vs. Electrons</a:t>
            </a:r>
          </a:p>
          <a:p>
            <a:r>
              <a:rPr lang="en-US" dirty="0" smtClean="0"/>
              <a:t>Covalent bonds: 2 or more atoms share electrons</a:t>
            </a:r>
          </a:p>
          <a:p>
            <a:pPr lvl="1"/>
            <a:r>
              <a:rPr lang="en-US" dirty="0" smtClean="0"/>
              <a:t>2 Hydrogen and Oxygen = water</a:t>
            </a:r>
          </a:p>
          <a:p>
            <a:r>
              <a:rPr lang="en-US" dirty="0" smtClean="0"/>
              <a:t>Metallic bonds: ability of electrons to move freely between atoms of the same metal</a:t>
            </a:r>
          </a:p>
          <a:p>
            <a:pPr lvl="1"/>
            <a:r>
              <a:rPr lang="en-US" dirty="0" smtClean="0"/>
              <a:t>This allows for electrical conductivity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Inorganic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 not have BOTH __________ and hydrogen</a:t>
            </a:r>
          </a:p>
          <a:p>
            <a:pPr lvl="1"/>
            <a:r>
              <a:rPr lang="en-US" dirty="0" smtClean="0"/>
              <a:t>Can have any combination of elements (except both C and H)</a:t>
            </a:r>
          </a:p>
          <a:p>
            <a:pPr lvl="1"/>
            <a:r>
              <a:rPr lang="en-US" dirty="0" smtClean="0"/>
              <a:t>Salts and minerals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cids and bases</a:t>
            </a:r>
          </a:p>
          <a:p>
            <a:pPr lvl="1"/>
            <a:r>
              <a:rPr lang="en-US" dirty="0" smtClean="0"/>
              <a:t>Oxygen  (           )</a:t>
            </a:r>
          </a:p>
          <a:p>
            <a:pPr lvl="1"/>
            <a:r>
              <a:rPr lang="en-US" dirty="0" smtClean="0"/>
              <a:t>Carbon Dioxide  (          )</a:t>
            </a:r>
          </a:p>
          <a:p>
            <a:pPr lvl="1"/>
            <a:r>
              <a:rPr lang="en-US" dirty="0" smtClean="0"/>
              <a:t>Water  (          )</a:t>
            </a:r>
          </a:p>
          <a:p>
            <a:pPr lvl="2"/>
            <a:r>
              <a:rPr lang="en-US" dirty="0" smtClean="0"/>
              <a:t>The most abundant substance in any organism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 both ___________and ____________</a:t>
            </a:r>
          </a:p>
          <a:p>
            <a:endParaRPr lang="en-US" dirty="0" smtClean="0"/>
          </a:p>
          <a:p>
            <a:r>
              <a:rPr lang="en-US" dirty="0" smtClean="0"/>
              <a:t>These are the major types of molecules of life.</a:t>
            </a:r>
          </a:p>
          <a:p>
            <a:pPr lvl="1"/>
            <a:r>
              <a:rPr lang="en-US" dirty="0" smtClean="0"/>
              <a:t>Structural molecules (Make up cell membranes)</a:t>
            </a:r>
          </a:p>
          <a:p>
            <a:pPr lvl="1"/>
            <a:r>
              <a:rPr lang="en-US" dirty="0" smtClean="0"/>
              <a:t>Active molecules (enzymes that carry out chemical reactions)</a:t>
            </a:r>
          </a:p>
          <a:p>
            <a:pPr lvl="1"/>
            <a:r>
              <a:rPr lang="en-US" b="1" dirty="0" smtClean="0"/>
              <a:t>Nucleic Acids, Protein, Lipids, and Carbohydrates (like glucose, C</a:t>
            </a:r>
            <a:r>
              <a:rPr lang="en-US" b="1" baseline="-25000" dirty="0" smtClean="0"/>
              <a:t>6</a:t>
            </a:r>
            <a:r>
              <a:rPr lang="en-US" b="1" dirty="0" smtClean="0"/>
              <a:t>H</a:t>
            </a:r>
            <a:r>
              <a:rPr lang="en-US" b="1" baseline="-25000" dirty="0" smtClean="0"/>
              <a:t>12</a:t>
            </a:r>
            <a:r>
              <a:rPr lang="en-US" b="1" dirty="0" smtClean="0"/>
              <a:t>O</a:t>
            </a:r>
            <a:r>
              <a:rPr lang="en-US" b="1" baseline="-25000" dirty="0" smtClean="0"/>
              <a:t>6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 energy and provide structure in plants</a:t>
            </a:r>
          </a:p>
          <a:p>
            <a:pPr lvl="1"/>
            <a:r>
              <a:rPr lang="en-US" dirty="0" smtClean="0"/>
              <a:t>Starch compound made of glucose molecules.</a:t>
            </a:r>
          </a:p>
          <a:p>
            <a:pPr lvl="1"/>
            <a:r>
              <a:rPr lang="en-US" dirty="0" smtClean="0"/>
              <a:t>Glucose simple molecule that provides energy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Lipids are compounds that store energy and can act as barriers in membranes</a:t>
            </a:r>
          </a:p>
          <a:p>
            <a:pPr lvl="1"/>
            <a:r>
              <a:rPr lang="en-US" dirty="0" smtClean="0"/>
              <a:t>Oils are lipids that are liquid at room temperature</a:t>
            </a:r>
          </a:p>
          <a:p>
            <a:pPr lvl="1"/>
            <a:r>
              <a:rPr lang="en-US" dirty="0" smtClean="0"/>
              <a:t>Fats are lipids that are solid at room temperature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Proteins are organic compounds that </a:t>
            </a:r>
          </a:p>
          <a:p>
            <a:pPr lvl="1"/>
            <a:r>
              <a:rPr lang="en-US" dirty="0" smtClean="0"/>
              <a:t>provide structure in non-plant species</a:t>
            </a:r>
          </a:p>
          <a:p>
            <a:pPr lvl="1"/>
            <a:r>
              <a:rPr lang="en-US" dirty="0" smtClean="0"/>
              <a:t>can be markers or receptor molecules</a:t>
            </a:r>
          </a:p>
          <a:p>
            <a:pPr lvl="1"/>
            <a:r>
              <a:rPr lang="en-US" dirty="0" smtClean="0"/>
              <a:t>carrier molecules in membranes</a:t>
            </a:r>
          </a:p>
          <a:p>
            <a:pPr lvl="1"/>
            <a:r>
              <a:rPr lang="en-US" dirty="0" smtClean="0"/>
              <a:t>serve as enzymes</a:t>
            </a:r>
          </a:p>
          <a:p>
            <a:r>
              <a:rPr lang="en-US" dirty="0" smtClean="0"/>
              <a:t>Amino acids are the building blocks of proteins</a:t>
            </a:r>
          </a:p>
          <a:p>
            <a:r>
              <a:rPr lang="en-US" dirty="0" smtClean="0"/>
              <a:t>Enzymes are proteins that act as catalysts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Enzymes can speed up chemical reactions by lowering the activation energy</a:t>
            </a:r>
          </a:p>
          <a:p>
            <a:r>
              <a:rPr lang="en-US" dirty="0" smtClean="0"/>
              <a:t>Enzymes act on substrates</a:t>
            </a:r>
          </a:p>
          <a:p>
            <a:pPr lvl="1"/>
            <a:r>
              <a:rPr lang="en-US" dirty="0" smtClean="0"/>
              <a:t>The enzyme acts on the substrate at the “active site”</a:t>
            </a:r>
          </a:p>
          <a:p>
            <a:pPr lvl="1"/>
            <a:r>
              <a:rPr lang="en-US" dirty="0" smtClean="0"/>
              <a:t>Shape specific (puzzle pieces)</a:t>
            </a:r>
          </a:p>
          <a:p>
            <a:pPr lvl="1"/>
            <a:r>
              <a:rPr lang="en-US" dirty="0" smtClean="0"/>
              <a:t>They them combine together to form the enzyme-substrate complex</a:t>
            </a:r>
          </a:p>
          <a:p>
            <a:r>
              <a:rPr lang="en-US" dirty="0" smtClean="0"/>
              <a:t>High temperatures, pH changes, heavy metals, and viruses can cause enzymes to change their shape making them less or ineffective </a:t>
            </a:r>
          </a:p>
          <a:p>
            <a:pPr lvl="1"/>
            <a:r>
              <a:rPr lang="en-US" dirty="0" smtClean="0"/>
              <a:t> this is called denaturing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All living things…</a:t>
            </a:r>
          </a:p>
          <a:p>
            <a:pPr lvl="1"/>
            <a:r>
              <a:rPr lang="en-US" dirty="0" smtClean="0"/>
              <a:t>Are composed of _______________</a:t>
            </a:r>
          </a:p>
          <a:p>
            <a:pPr lvl="2"/>
            <a:r>
              <a:rPr lang="en-US" dirty="0" smtClean="0"/>
              <a:t>These are the basic units of structure and function.</a:t>
            </a:r>
          </a:p>
          <a:p>
            <a:pPr lvl="1"/>
            <a:r>
              <a:rPr lang="en-US" dirty="0" smtClean="0"/>
              <a:t>Maintain balance within themselves, known as _________________</a:t>
            </a:r>
          </a:p>
          <a:p>
            <a:pPr lvl="2"/>
            <a:r>
              <a:rPr lang="en-US" dirty="0" smtClean="0"/>
              <a:t>Internally an organism stays the same even when the outside atmosphere changes.  </a:t>
            </a:r>
          </a:p>
          <a:p>
            <a:pPr lvl="1"/>
            <a:r>
              <a:rPr lang="en-US" dirty="0" smtClean="0"/>
              <a:t>Undergo chemical reactions that power an organism called _____________________</a:t>
            </a:r>
          </a:p>
          <a:p>
            <a:pPr lvl="2"/>
            <a:r>
              <a:rPr lang="en-US" dirty="0" smtClean="0"/>
              <a:t>Living things use energy to grow and develop by the use of chemical reactions. </a:t>
            </a:r>
          </a:p>
          <a:p>
            <a:pPr lvl="1"/>
            <a:r>
              <a:rPr lang="en-US" dirty="0" smtClean="0"/>
              <a:t>Pass on hereditary information to new organisms through ________________.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Denaturing enzymes is consequential because once an enzymes shape is changed it will no longer function as well or in some cases at all. </a:t>
            </a:r>
          </a:p>
          <a:p>
            <a:pPr lvl="1"/>
            <a:r>
              <a:rPr lang="en-US" dirty="0" smtClean="0"/>
              <a:t>Even if the conditions return to normal the enzymes cannot change its shape back to what it was. It is a permanent change 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: High fevers or body temperatures</a:t>
            </a:r>
          </a:p>
          <a:p>
            <a:r>
              <a:rPr lang="en-US" dirty="0" smtClean="0"/>
              <a:t>If temperatures are decreased the enzyme activity would slow down </a:t>
            </a:r>
          </a:p>
          <a:p>
            <a:pPr lvl="1"/>
            <a:r>
              <a:rPr lang="en-US" dirty="0" smtClean="0"/>
              <a:t>If temperature is returned to normal so does enzyme activity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Nucleic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organic compounds that contain the genetic code for an organism</a:t>
            </a:r>
          </a:p>
          <a:p>
            <a:pPr lvl="1"/>
            <a:r>
              <a:rPr lang="en-US" dirty="0" smtClean="0"/>
              <a:t>Building blocks = nucleotides</a:t>
            </a:r>
          </a:p>
          <a:p>
            <a:endParaRPr lang="en-US" dirty="0" smtClean="0"/>
          </a:p>
          <a:p>
            <a:r>
              <a:rPr lang="en-US" dirty="0" smtClean="0"/>
              <a:t>DNA = deoxyribose nucleic acid</a:t>
            </a:r>
          </a:p>
          <a:p>
            <a:r>
              <a:rPr lang="en-US" dirty="0" smtClean="0"/>
              <a:t>RNA = ribose nucleic acid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Dehydration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Molecules are constructed by removing a water molecule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Splitting of a molecule by adding water</a:t>
            </a:r>
          </a:p>
          <a:p>
            <a:pPr lvl="1"/>
            <a:r>
              <a:rPr lang="en-US" dirty="0" smtClean="0"/>
              <a:t>The inverse of dehydration synthesis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scale that tells you how acidic or basic a solution is</a:t>
            </a:r>
          </a:p>
          <a:p>
            <a:pPr lvl="1"/>
            <a:r>
              <a:rPr lang="en-US" dirty="0" smtClean="0"/>
              <a:t>Based on hydrogen concentration (         )in relation to the hydroxide concentration (          )</a:t>
            </a:r>
          </a:p>
          <a:p>
            <a:pPr lvl="1"/>
            <a:r>
              <a:rPr lang="en-US" dirty="0" smtClean="0"/>
              <a:t>Move H</a:t>
            </a:r>
            <a:r>
              <a:rPr lang="en-US" baseline="30000" dirty="0" smtClean="0"/>
              <a:t>+</a:t>
            </a:r>
            <a:r>
              <a:rPr lang="en-US" dirty="0" smtClean="0"/>
              <a:t> ions at low pH, more OH</a:t>
            </a:r>
            <a:r>
              <a:rPr lang="en-US" baseline="30000" dirty="0" smtClean="0"/>
              <a:t>–</a:t>
            </a:r>
            <a:r>
              <a:rPr lang="en-US" dirty="0" smtClean="0"/>
              <a:t> at high pH</a:t>
            </a:r>
          </a:p>
          <a:p>
            <a:pPr lvl="2"/>
            <a:r>
              <a:rPr lang="en-US" dirty="0" smtClean="0"/>
              <a:t>Human body pH ~7.4; if altered more than .1 could be deadly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77749" y="5807593"/>
            <a:ext cx="748888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Chemical formula is ______________</a:t>
            </a:r>
          </a:p>
          <a:p>
            <a:r>
              <a:rPr lang="en-US" dirty="0" smtClean="0"/>
              <a:t>Structure:</a:t>
            </a:r>
          </a:p>
          <a:p>
            <a:r>
              <a:rPr lang="en-US" dirty="0" smtClean="0"/>
              <a:t>Polar molecule</a:t>
            </a:r>
          </a:p>
          <a:p>
            <a:pPr lvl="1"/>
            <a:r>
              <a:rPr lang="en-US" dirty="0" smtClean="0"/>
              <a:t>There is a charge on either side</a:t>
            </a:r>
          </a:p>
          <a:p>
            <a:endParaRPr lang="en-US" dirty="0" smtClean="0"/>
          </a:p>
          <a:p>
            <a:r>
              <a:rPr lang="en-US" dirty="0" smtClean="0"/>
              <a:t>Properties:</a:t>
            </a:r>
          </a:p>
          <a:p>
            <a:pPr lvl="1"/>
            <a:r>
              <a:rPr lang="en-US" dirty="0" smtClean="0"/>
              <a:t>Polarity make sit a good solvent (dissolve stuff)</a:t>
            </a:r>
          </a:p>
          <a:p>
            <a:pPr lvl="1"/>
            <a:r>
              <a:rPr lang="en-US" dirty="0" smtClean="0"/>
              <a:t>Adhesion: water ability to chemical :stick” to other molecules</a:t>
            </a:r>
          </a:p>
          <a:p>
            <a:pPr lvl="2"/>
            <a:r>
              <a:rPr lang="en-US" dirty="0" smtClean="0"/>
              <a:t>Capillarity – ability to move upward, against gravity</a:t>
            </a:r>
          </a:p>
          <a:p>
            <a:pPr lvl="1"/>
            <a:r>
              <a:rPr lang="en-US" dirty="0" smtClean="0"/>
              <a:t>Cohesion: water is able to “stick” to itself </a:t>
            </a:r>
          </a:p>
          <a:p>
            <a:pPr lvl="2"/>
            <a:r>
              <a:rPr lang="en-US" dirty="0" smtClean="0"/>
              <a:t>Rain drops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Potential energy is stored energy</a:t>
            </a:r>
          </a:p>
          <a:p>
            <a:endParaRPr lang="en-US" dirty="0" smtClean="0"/>
          </a:p>
          <a:p>
            <a:r>
              <a:rPr lang="en-US" dirty="0" smtClean="0"/>
              <a:t>Kinetic energy is energy in motion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Chemical vs. Physical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Chemical Change (Reaction) - change the chemical formulas and the properties have changed</a:t>
            </a:r>
          </a:p>
          <a:p>
            <a:pPr lvl="1"/>
            <a:r>
              <a:rPr lang="en-US" dirty="0" smtClean="0"/>
              <a:t>Burning wood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Physical Change (Phase change) – the chemical formula and properties are still the same, but the phase of the material has be changed</a:t>
            </a:r>
          </a:p>
          <a:p>
            <a:pPr lvl="1"/>
            <a:r>
              <a:rPr lang="en-US" dirty="0" smtClean="0"/>
              <a:t>Freezing/melting water</a:t>
            </a:r>
          </a:p>
          <a:p>
            <a:pPr lvl="1"/>
            <a:r>
              <a:rPr lang="en-US" dirty="0" smtClean="0"/>
              <a:t>Phases of matter: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Types of chemical reactions:</a:t>
            </a:r>
          </a:p>
          <a:p>
            <a:pPr lvl="1"/>
            <a:r>
              <a:rPr lang="en-US" dirty="0" smtClean="0"/>
              <a:t>Endothermic – heat is absorbed – feels cool </a:t>
            </a:r>
          </a:p>
          <a:p>
            <a:pPr lvl="2"/>
            <a:r>
              <a:rPr lang="en-US" dirty="0" smtClean="0"/>
              <a:t> cold pack</a:t>
            </a:r>
          </a:p>
          <a:p>
            <a:pPr lvl="1"/>
            <a:r>
              <a:rPr lang="en-US" dirty="0" smtClean="0"/>
              <a:t>Exothermic – heat is released – feels warm</a:t>
            </a:r>
          </a:p>
          <a:p>
            <a:pPr lvl="2"/>
            <a:r>
              <a:rPr lang="en-US" dirty="0" smtClean="0"/>
              <a:t>Hot packs for hands</a:t>
            </a:r>
          </a:p>
          <a:p>
            <a:pPr lvl="1"/>
            <a:r>
              <a:rPr lang="en-US" dirty="0" smtClean="0"/>
              <a:t>Decomposition – large molecules are broken down into smaller molecules</a:t>
            </a:r>
          </a:p>
          <a:p>
            <a:pPr lvl="2"/>
            <a:r>
              <a:rPr lang="en-US" dirty="0" smtClean="0"/>
              <a:t>Hydrogen peroxide on a cut</a:t>
            </a:r>
          </a:p>
          <a:p>
            <a:pPr lvl="1"/>
            <a:r>
              <a:rPr lang="en-US" dirty="0" smtClean="0"/>
              <a:t>Synthesis – smaller molecules are combined to build larger ones</a:t>
            </a:r>
          </a:p>
          <a:p>
            <a:pPr lvl="2"/>
            <a:r>
              <a:rPr lang="en-US" dirty="0" smtClean="0"/>
              <a:t>Making water</a:t>
            </a:r>
          </a:p>
          <a:p>
            <a:pPr lvl="1"/>
            <a:r>
              <a:rPr lang="en-US" dirty="0" smtClean="0"/>
              <a:t>Replacement reactions – molecules are switched</a:t>
            </a:r>
          </a:p>
          <a:p>
            <a:pPr lvl="2"/>
            <a:r>
              <a:rPr lang="en-US" dirty="0" smtClean="0"/>
              <a:t>Changing partners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Chemistry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Dissolving things</a:t>
            </a:r>
          </a:p>
          <a:p>
            <a:r>
              <a:rPr lang="en-US" dirty="0" smtClean="0"/>
              <a:t>Solute: substance that gets dissolved</a:t>
            </a:r>
          </a:p>
          <a:p>
            <a:r>
              <a:rPr lang="en-US" dirty="0" smtClean="0"/>
              <a:t>Solvent: substance that does the dissolving</a:t>
            </a:r>
          </a:p>
          <a:p>
            <a:r>
              <a:rPr lang="en-US" dirty="0" smtClean="0"/>
              <a:t>Solution: solute and Solvent</a:t>
            </a:r>
          </a:p>
          <a:p>
            <a:pPr lvl="1"/>
            <a:r>
              <a:rPr lang="en-US" dirty="0" smtClean="0"/>
              <a:t>No chemical reaction</a:t>
            </a:r>
          </a:p>
          <a:p>
            <a:r>
              <a:rPr lang="en-US" dirty="0" smtClean="0"/>
              <a:t>Suspension: particles are held up but will settle out </a:t>
            </a:r>
          </a:p>
          <a:p>
            <a:r>
              <a:rPr lang="en-US" dirty="0" smtClean="0"/>
              <a:t>Colloid: suspension when particles do not settle out</a:t>
            </a:r>
          </a:p>
          <a:p>
            <a:pPr lvl="1"/>
            <a:r>
              <a:rPr lang="en-US" dirty="0" smtClean="0"/>
              <a:t>gelatin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living things will perform or have these four characteristics.  </a:t>
            </a:r>
          </a:p>
          <a:p>
            <a:endParaRPr lang="en-US" dirty="0" smtClean="0"/>
          </a:p>
          <a:p>
            <a:r>
              <a:rPr lang="en-US" dirty="0" smtClean="0"/>
              <a:t>Nonliving things have no functioning cells, have no metabolic activity, do not maintain homeostasis and do not reproduce in any way.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Monomer:  Simple molecule </a:t>
            </a:r>
          </a:p>
          <a:p>
            <a:pPr lvl="1"/>
            <a:r>
              <a:rPr lang="en-US" dirty="0" smtClean="0"/>
              <a:t>Sugar</a:t>
            </a:r>
          </a:p>
          <a:p>
            <a:r>
              <a:rPr lang="en-US" dirty="0" smtClean="0"/>
              <a:t>Polymer: more than one monomer</a:t>
            </a:r>
          </a:p>
          <a:p>
            <a:pPr lvl="1"/>
            <a:r>
              <a:rPr lang="en-US" dirty="0" smtClean="0"/>
              <a:t>Starch</a:t>
            </a:r>
          </a:p>
          <a:p>
            <a:r>
              <a:rPr lang="en-US" dirty="0" smtClean="0"/>
              <a:t>Macromolecule: a very large molecule</a:t>
            </a:r>
          </a:p>
          <a:p>
            <a:pPr lvl="1"/>
            <a:r>
              <a:rPr lang="en-US" dirty="0" smtClean="0"/>
              <a:t>Starch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Monomers link together and build up through dehydration synthesis</a:t>
            </a:r>
          </a:p>
          <a:p>
            <a:endParaRPr lang="en-US" dirty="0" smtClean="0"/>
          </a:p>
          <a:p>
            <a:r>
              <a:rPr lang="en-US" dirty="0" smtClean="0"/>
              <a:t>Polymers are broken apart by hydrolysis</a:t>
            </a:r>
          </a:p>
          <a:p>
            <a:endParaRPr lang="en-US" dirty="0" smtClean="0"/>
          </a:p>
          <a:p>
            <a:r>
              <a:rPr lang="en-US" dirty="0" smtClean="0"/>
              <a:t>Monosaccharides: simple sugar</a:t>
            </a:r>
          </a:p>
          <a:p>
            <a:pPr lvl="1"/>
            <a:r>
              <a:rPr lang="en-US" dirty="0" smtClean="0"/>
              <a:t>Glucose, fructose, galactose: -</a:t>
            </a:r>
            <a:r>
              <a:rPr lang="en-US" dirty="0" err="1" smtClean="0"/>
              <a:t>ose</a:t>
            </a:r>
            <a:endParaRPr lang="en-US" dirty="0" smtClean="0"/>
          </a:p>
          <a:p>
            <a:r>
              <a:rPr lang="en-US" dirty="0" smtClean="0"/>
              <a:t>Disaccharide: 2 sugars</a:t>
            </a:r>
          </a:p>
          <a:p>
            <a:r>
              <a:rPr lang="en-US" dirty="0" smtClean="0"/>
              <a:t>Polysaccharide: many sugars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Cell &amp; Organisms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3"/>
            <a:ext cx="82296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We can link organisms that share a similar “building plan”</a:t>
            </a:r>
          </a:p>
          <a:p>
            <a:pPr lvl="1"/>
            <a:r>
              <a:rPr lang="en-US" dirty="0" smtClean="0"/>
              <a:t>The basic structures and functions in living things</a:t>
            </a:r>
          </a:p>
          <a:p>
            <a:r>
              <a:rPr lang="en-US" dirty="0" smtClean="0"/>
              <a:t>Simple organisms are just one cell, _______________________________</a:t>
            </a:r>
          </a:p>
          <a:p>
            <a:r>
              <a:rPr lang="en-US" dirty="0" smtClean="0"/>
              <a:t>Complex organisms consist of billions of cells</a:t>
            </a:r>
          </a:p>
          <a:p>
            <a:pPr lvl="1"/>
            <a:r>
              <a:rPr lang="en-US" dirty="0" smtClean="0"/>
              <a:t>Organisms of more than one cell are known as _______________________ organisms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0" y="0"/>
            <a:ext cx="3873500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22888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led to the discovery of the cell?</a:t>
            </a:r>
          </a:p>
          <a:p>
            <a:pPr lvl="1"/>
            <a:r>
              <a:rPr lang="en-US" dirty="0" smtClean="0"/>
              <a:t>Lens</a:t>
            </a:r>
          </a:p>
          <a:p>
            <a:pPr lvl="1"/>
            <a:r>
              <a:rPr lang="en-US" dirty="0" smtClean="0"/>
              <a:t>Light Microscope</a:t>
            </a:r>
          </a:p>
          <a:p>
            <a:pPr lvl="1"/>
            <a:r>
              <a:rPr lang="en-US" dirty="0" smtClean="0"/>
              <a:t>SEM – Scanning electron microscope</a:t>
            </a:r>
          </a:p>
          <a:p>
            <a:pPr lvl="1"/>
            <a:r>
              <a:rPr lang="en-US" dirty="0" smtClean="0"/>
              <a:t>TEM – transmission electron microscope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8117"/>
            <a:ext cx="9144000" cy="301988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6875"/>
            <a:ext cx="8229600" cy="4625609"/>
          </a:xfrm>
        </p:spPr>
        <p:txBody>
          <a:bodyPr/>
          <a:lstStyle/>
          <a:p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century – </a:t>
            </a:r>
            <a:r>
              <a:rPr lang="en-US" dirty="0" err="1" smtClean="0"/>
              <a:t>Salvino</a:t>
            </a:r>
            <a:r>
              <a:rPr lang="en-US" dirty="0" smtClean="0"/>
              <a:t> </a:t>
            </a:r>
            <a:r>
              <a:rPr lang="en-US" dirty="0" err="1" smtClean="0"/>
              <a:t>D’Armate</a:t>
            </a:r>
            <a:r>
              <a:rPr lang="en-US" dirty="0" smtClean="0"/>
              <a:t> – Italy</a:t>
            </a:r>
          </a:p>
          <a:p>
            <a:pPr lvl="1"/>
            <a:r>
              <a:rPr lang="en-US" dirty="0" smtClean="0"/>
              <a:t>First eye glass – magnification for one eye</a:t>
            </a:r>
          </a:p>
          <a:p>
            <a:r>
              <a:rPr lang="en-US" dirty="0" smtClean="0"/>
              <a:t>1590’s – Zacharias Jansen and his father Hans</a:t>
            </a:r>
          </a:p>
          <a:p>
            <a:pPr lvl="1"/>
            <a:r>
              <a:rPr lang="en-US" dirty="0" smtClean="0"/>
              <a:t>Dutch spectacle makers</a:t>
            </a:r>
          </a:p>
          <a:p>
            <a:pPr lvl="1"/>
            <a:r>
              <a:rPr lang="en-US" dirty="0" smtClean="0"/>
              <a:t>They put several lens in a tube and saw that what was near the end of the tube was magnified.</a:t>
            </a:r>
          </a:p>
          <a:p>
            <a:r>
              <a:rPr lang="en-US" dirty="0" smtClean="0"/>
              <a:t>1665 – Robert Hooke</a:t>
            </a:r>
          </a:p>
          <a:p>
            <a:pPr lvl="1"/>
            <a:r>
              <a:rPr lang="en-US" dirty="0" smtClean="0"/>
              <a:t>Study cork through his microscope</a:t>
            </a:r>
          </a:p>
          <a:p>
            <a:pPr lvl="1"/>
            <a:r>
              <a:rPr lang="en-US" dirty="0" smtClean="0"/>
              <a:t>Names the cell after its cubical appearance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025" y="0"/>
            <a:ext cx="3008923" cy="226099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5027"/>
            <a:ext cx="8229600" cy="46256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1675 – Anton van </a:t>
            </a:r>
            <a:r>
              <a:rPr lang="en-US" dirty="0" err="1" smtClean="0"/>
              <a:t>Leauwenhoek</a:t>
            </a:r>
            <a:r>
              <a:rPr lang="en-US" dirty="0" smtClean="0"/>
              <a:t> – Dutch</a:t>
            </a:r>
          </a:p>
          <a:p>
            <a:pPr lvl="1"/>
            <a:r>
              <a:rPr lang="en-US" dirty="0" smtClean="0"/>
              <a:t>First man to make and use a more modern microscope</a:t>
            </a:r>
          </a:p>
          <a:p>
            <a:pPr lvl="1"/>
            <a:r>
              <a:rPr lang="en-US" dirty="0" smtClean="0"/>
              <a:t>First to view living cells</a:t>
            </a:r>
          </a:p>
          <a:p>
            <a:r>
              <a:rPr lang="en-US" dirty="0" smtClean="0"/>
              <a:t>1838 -  Matthias </a:t>
            </a:r>
            <a:r>
              <a:rPr lang="en-US" dirty="0" err="1" smtClean="0"/>
              <a:t>Schleiden</a:t>
            </a:r>
            <a:r>
              <a:rPr lang="en-US" dirty="0" smtClean="0"/>
              <a:t> – German</a:t>
            </a:r>
          </a:p>
          <a:p>
            <a:pPr lvl="1"/>
            <a:r>
              <a:rPr lang="en-US" dirty="0" smtClean="0"/>
              <a:t>Botanist – concluded that all plants were made of cells</a:t>
            </a:r>
          </a:p>
          <a:p>
            <a:r>
              <a:rPr lang="en-US" dirty="0" smtClean="0"/>
              <a:t>1839 - Theodor Schwann – German</a:t>
            </a:r>
          </a:p>
          <a:p>
            <a:pPr lvl="1"/>
            <a:r>
              <a:rPr lang="en-US" dirty="0" smtClean="0"/>
              <a:t>Best known for cell theory</a:t>
            </a:r>
          </a:p>
          <a:p>
            <a:pPr lvl="1"/>
            <a:r>
              <a:rPr lang="en-US" dirty="0" smtClean="0"/>
              <a:t>Discovered the Schwann cells in the peripheral nervous system</a:t>
            </a:r>
          </a:p>
          <a:p>
            <a:pPr lvl="1"/>
            <a:r>
              <a:rPr lang="en-US" dirty="0" smtClean="0"/>
              <a:t>Concluded that all animals are made out of cells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600" y="0"/>
            <a:ext cx="3327400" cy="22606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1855 – Rudolf  Virchow – German</a:t>
            </a:r>
          </a:p>
          <a:p>
            <a:pPr lvl="1"/>
            <a:r>
              <a:rPr lang="en-US" dirty="0" smtClean="0"/>
              <a:t>Doctor – determined that all cells come from other cells while he was studying diseases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600" y="3695700"/>
            <a:ext cx="2565400" cy="31623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 Theory was created from the discoveries of these individuals</a:t>
            </a:r>
          </a:p>
          <a:p>
            <a:r>
              <a:rPr lang="en-US" dirty="0" smtClean="0"/>
              <a:t>Cell theory states that:</a:t>
            </a:r>
          </a:p>
          <a:p>
            <a:pPr lvl="1"/>
            <a:r>
              <a:rPr lang="en-US" dirty="0" smtClean="0"/>
              <a:t>All living things are made of one or more cells</a:t>
            </a:r>
          </a:p>
          <a:p>
            <a:pPr lvl="1"/>
            <a:r>
              <a:rPr lang="en-US" dirty="0" smtClean="0"/>
              <a:t>Cells are the basic unit of structure and function in organisms</a:t>
            </a:r>
          </a:p>
          <a:p>
            <a:pPr lvl="1"/>
            <a:r>
              <a:rPr lang="en-US" dirty="0" smtClean="0"/>
              <a:t>Cells come from existing cells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136149" y="4031370"/>
            <a:ext cx="2258836" cy="3394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75191"/>
            <a:ext cx="4748084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Cells can vary in size from 2 meters to 0.2 micrometers</a:t>
            </a:r>
          </a:p>
          <a:p>
            <a:pPr lvl="1"/>
            <a:r>
              <a:rPr lang="en-US" dirty="0" smtClean="0"/>
              <a:t>Most plant cells are 10 – 50 micrometers</a:t>
            </a:r>
          </a:p>
          <a:p>
            <a:pPr lvl="1"/>
            <a:r>
              <a:rPr lang="en-US" dirty="0" smtClean="0"/>
              <a:t>What cell is 2 meters long?</a:t>
            </a:r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284" y="0"/>
            <a:ext cx="3938716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" y="6262300"/>
            <a:ext cx="6486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www.bozemanscience.com</a:t>
            </a:r>
            <a:r>
              <a:rPr lang="en-US" dirty="0" smtClean="0"/>
              <a:t>/why-are-cells-small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Differences Among 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 though all living things have ___________, undergo _______________, maintain____________, and _____________, there are still many differences between living things. </a:t>
            </a:r>
          </a:p>
          <a:p>
            <a:r>
              <a:rPr lang="en-US" dirty="0" smtClean="0"/>
              <a:t>We can __________ or group organisms together based on similarities between these organisms. </a:t>
            </a:r>
          </a:p>
          <a:p>
            <a:pPr lvl="1"/>
            <a:r>
              <a:rPr lang="en-US" dirty="0" smtClean="0"/>
              <a:t>We group organisms into ______________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573" y="2500923"/>
            <a:ext cx="4608427" cy="28721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250" y="1775191"/>
            <a:ext cx="8229600" cy="462560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Cells can’t be that large</a:t>
            </a:r>
          </a:p>
          <a:p>
            <a:pPr lvl="1"/>
            <a:r>
              <a:rPr lang="en-US" dirty="0" smtClean="0"/>
              <a:t>Surface Area: Volume ratio!!!</a:t>
            </a:r>
          </a:p>
          <a:p>
            <a:pPr lvl="2"/>
            <a:r>
              <a:rPr lang="en-US" dirty="0" smtClean="0"/>
              <a:t>1 cm </a:t>
            </a:r>
            <a:r>
              <a:rPr lang="en-US" dirty="0" err="1" smtClean="0"/>
              <a:t>x</a:t>
            </a:r>
            <a:r>
              <a:rPr lang="en-US" dirty="0" smtClean="0"/>
              <a:t> 1 cm </a:t>
            </a:r>
            <a:r>
              <a:rPr lang="en-US" dirty="0" err="1" smtClean="0"/>
              <a:t>x</a:t>
            </a:r>
            <a:r>
              <a:rPr lang="en-US" dirty="0" smtClean="0"/>
              <a:t> 1 cm = 1 cm</a:t>
            </a:r>
            <a:r>
              <a:rPr lang="en-US" baseline="30000" dirty="0" smtClean="0"/>
              <a:t>3</a:t>
            </a:r>
          </a:p>
          <a:p>
            <a:pPr lvl="2"/>
            <a:r>
              <a:rPr lang="en-US" dirty="0" smtClean="0"/>
              <a:t>Volume with 6 cm</a:t>
            </a:r>
            <a:r>
              <a:rPr lang="en-US" baseline="30000" dirty="0" smtClean="0"/>
              <a:t>2</a:t>
            </a:r>
            <a:r>
              <a:rPr lang="en-US" dirty="0" smtClean="0"/>
              <a:t>  </a:t>
            </a:r>
          </a:p>
          <a:p>
            <a:pPr lvl="2"/>
            <a:r>
              <a:rPr lang="en-US" dirty="0" smtClean="0"/>
              <a:t>surface area = a 6:1 ratio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3 cm </a:t>
            </a:r>
            <a:r>
              <a:rPr lang="en-US" dirty="0" err="1" smtClean="0"/>
              <a:t>x</a:t>
            </a:r>
            <a:r>
              <a:rPr lang="en-US" dirty="0" smtClean="0"/>
              <a:t> 3 cm </a:t>
            </a:r>
            <a:r>
              <a:rPr lang="en-US" dirty="0" err="1" smtClean="0"/>
              <a:t>x</a:t>
            </a:r>
            <a:r>
              <a:rPr lang="en-US" dirty="0" smtClean="0"/>
              <a:t> 3 cm = 9 cm</a:t>
            </a:r>
            <a:r>
              <a:rPr lang="en-US" baseline="30000" dirty="0" smtClean="0"/>
              <a:t>3</a:t>
            </a:r>
            <a:r>
              <a:rPr lang="en-US" dirty="0" smtClean="0"/>
              <a:t>  </a:t>
            </a:r>
          </a:p>
          <a:p>
            <a:pPr lvl="2"/>
            <a:r>
              <a:rPr lang="en-US" dirty="0" smtClean="0"/>
              <a:t>Volume with 27 cm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surface area = a 3:1 ratio</a:t>
            </a:r>
          </a:p>
          <a:p>
            <a:pPr lvl="1"/>
            <a:r>
              <a:rPr lang="en-US" dirty="0" smtClean="0"/>
              <a:t>Food, waste, oxygen, must diffuse throughout a cell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www.bozemanscience.com</a:t>
            </a:r>
            <a:r>
              <a:rPr lang="en-US" dirty="0" smtClean="0"/>
              <a:t>/why-are-cells-small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7337"/>
            <a:ext cx="8229600" cy="4625609"/>
          </a:xfrm>
        </p:spPr>
        <p:txBody>
          <a:bodyPr/>
          <a:lstStyle/>
          <a:p>
            <a:r>
              <a:rPr lang="en-US" dirty="0" smtClean="0"/>
              <a:t>Shape is an advantage for cells</a:t>
            </a:r>
          </a:p>
          <a:p>
            <a:pPr lvl="1"/>
            <a:r>
              <a:rPr lang="en-US" dirty="0" smtClean="0"/>
              <a:t>As a cell it is great to be out of shape</a:t>
            </a:r>
          </a:p>
          <a:p>
            <a:pPr lvl="2"/>
            <a:r>
              <a:rPr lang="en-US" dirty="0" smtClean="0"/>
              <a:t>Adds surface area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Shape = function</a:t>
            </a:r>
          </a:p>
          <a:p>
            <a:pPr lvl="1"/>
            <a:r>
              <a:rPr lang="en-US" dirty="0" smtClean="0"/>
              <a:t>White blood cells are the real shape shifters of the body  </a:t>
            </a:r>
          </a:p>
          <a:p>
            <a:pPr lvl="2"/>
            <a:r>
              <a:rPr lang="en-US" dirty="0" smtClean="0"/>
              <a:t>they can destroy pathogens or get rid of foreign materials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300" y="-36148"/>
            <a:ext cx="34417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Prokaryote </a:t>
            </a:r>
            <a:r>
              <a:rPr lang="en-US" dirty="0" err="1" smtClean="0"/>
              <a:t>vs</a:t>
            </a:r>
            <a:r>
              <a:rPr lang="en-US" dirty="0" smtClean="0"/>
              <a:t> Eukaryote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237839" cy="5139959"/>
          </a:xfrm>
        </p:spPr>
        <p:txBody>
          <a:bodyPr>
            <a:normAutofit/>
          </a:bodyPr>
          <a:lstStyle/>
          <a:p>
            <a:r>
              <a:rPr lang="en-US" dirty="0" smtClean="0"/>
              <a:t>Eukaryotes have membrane bound organelles and a nucleus</a:t>
            </a:r>
          </a:p>
          <a:p>
            <a:pPr lvl="1"/>
            <a:r>
              <a:rPr lang="en-US" dirty="0" smtClean="0"/>
              <a:t>Plants, animals, fungi, protists are eukaryotes</a:t>
            </a:r>
          </a:p>
          <a:p>
            <a:r>
              <a:rPr lang="en-US" dirty="0" smtClean="0"/>
              <a:t>Prokaryotes do not have either</a:t>
            </a:r>
          </a:p>
          <a:p>
            <a:pPr lvl="1"/>
            <a:r>
              <a:rPr lang="en-US" dirty="0" smtClean="0"/>
              <a:t>Bacteria are prokaryotes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039" y="2506531"/>
            <a:ext cx="4468446" cy="296277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Kingdoms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963"/>
            <a:ext cx="8229600" cy="4625609"/>
          </a:xfrm>
        </p:spPr>
        <p:txBody>
          <a:bodyPr/>
          <a:lstStyle/>
          <a:p>
            <a:r>
              <a:rPr lang="en-US" dirty="0" smtClean="0"/>
              <a:t>Six kingdoms </a:t>
            </a:r>
          </a:p>
          <a:p>
            <a:pPr lvl="1"/>
            <a:r>
              <a:rPr lang="en-US" dirty="0" smtClean="0"/>
              <a:t>Bacteria= bacteria, fungi = mushrooms, </a:t>
            </a:r>
            <a:r>
              <a:rPr lang="en-US" dirty="0" err="1" smtClean="0"/>
              <a:t>animalia</a:t>
            </a:r>
            <a:r>
              <a:rPr lang="en-US" dirty="0" smtClean="0"/>
              <a:t> = animals, </a:t>
            </a:r>
            <a:r>
              <a:rPr lang="en-US" dirty="0" err="1" smtClean="0"/>
              <a:t>plantae</a:t>
            </a:r>
            <a:r>
              <a:rPr lang="en-US" dirty="0" smtClean="0"/>
              <a:t> = plants, </a:t>
            </a:r>
            <a:r>
              <a:rPr lang="en-US" dirty="0" err="1" smtClean="0"/>
              <a:t>protista</a:t>
            </a:r>
            <a:r>
              <a:rPr lang="en-US" dirty="0" smtClean="0"/>
              <a:t> = single celled organisms, archaea = </a:t>
            </a:r>
            <a:r>
              <a:rPr lang="en-US" dirty="0" err="1" smtClean="0"/>
              <a:t>extremophiles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195" y="3635742"/>
            <a:ext cx="4301881" cy="3222258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923" y="-1"/>
            <a:ext cx="5119077" cy="27602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4100"/>
            <a:ext cx="8229600" cy="4076700"/>
          </a:xfrm>
        </p:spPr>
        <p:txBody>
          <a:bodyPr/>
          <a:lstStyle/>
          <a:p>
            <a:r>
              <a:rPr lang="en-US" dirty="0" smtClean="0"/>
              <a:t>Many organisms are made of only one cell but everything that is living has to have at least 1.</a:t>
            </a:r>
          </a:p>
          <a:p>
            <a:r>
              <a:rPr lang="en-US" dirty="0" smtClean="0"/>
              <a:t>Cells are made of a jelly like inside surrounded by a thin _______________.</a:t>
            </a:r>
          </a:p>
          <a:p>
            <a:r>
              <a:rPr lang="en-US" dirty="0" smtClean="0"/>
              <a:t>Most cells have ______________that perform specific tasks for the cell, like organs in a body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the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4100"/>
            <a:ext cx="8229600" cy="4076700"/>
          </a:xfrm>
        </p:spPr>
        <p:txBody>
          <a:bodyPr/>
          <a:lstStyle/>
          <a:p>
            <a:r>
              <a:rPr lang="en-US" dirty="0" smtClean="0"/>
              <a:t>The jelly like substances inside the cell is known as the _____________</a:t>
            </a:r>
          </a:p>
          <a:p>
            <a:r>
              <a:rPr lang="en-US" dirty="0" smtClean="0"/>
              <a:t>It has specialized structures and transports materials throughout the cell. </a:t>
            </a:r>
          </a:p>
          <a:p>
            <a:r>
              <a:rPr lang="en-US" dirty="0" smtClean="0"/>
              <a:t>Reactions happen there</a:t>
            </a:r>
          </a:p>
          <a:p>
            <a:pPr lvl="1"/>
            <a:r>
              <a:rPr lang="en-US" dirty="0" smtClean="0"/>
              <a:t>Reactions are part of which of the 4 major characteristics of life?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0" y="0"/>
            <a:ext cx="349250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4572000" cy="50828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Made of different molecules, are all different sizes, shapes, and have different functions.</a:t>
            </a:r>
          </a:p>
          <a:p>
            <a:r>
              <a:rPr lang="en-US" dirty="0" smtClean="0"/>
              <a:t>They interact to transport materials, form energy from nutrients, build proteins, dispose of waste and store information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23852"/>
            <a:ext cx="4373196" cy="32338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r>
              <a:rPr lang="en-US" dirty="0" err="1" smtClean="0"/>
              <a:t>http://www.discovery.com/tv-shows/other-shows/videos/assignment-discovery-shorts-eukaryote-prokaryotes.htm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1659"/>
            <a:ext cx="5236308" cy="5356341"/>
          </a:xfrm>
        </p:spPr>
        <p:txBody>
          <a:bodyPr>
            <a:normAutofit/>
          </a:bodyPr>
          <a:lstStyle/>
          <a:p>
            <a:r>
              <a:rPr lang="en-US" dirty="0" smtClean="0"/>
              <a:t>Large organelle that controls the cells metabolism and ______________________________________</a:t>
            </a:r>
          </a:p>
          <a:p>
            <a:pPr lvl="1"/>
            <a:r>
              <a:rPr lang="en-US" dirty="0" smtClean="0"/>
              <a:t>DNA in chromosomes</a:t>
            </a:r>
          </a:p>
          <a:p>
            <a:r>
              <a:rPr lang="en-US" dirty="0" smtClean="0"/>
              <a:t>The nucleus is like the cell’s “Control Center” because it directs the cell’s activities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9712" r="12118"/>
          <a:stretch>
            <a:fillRect/>
          </a:stretch>
        </p:blipFill>
        <p:spPr>
          <a:xfrm>
            <a:off x="5001846" y="2107438"/>
            <a:ext cx="4142154" cy="3969042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storage sacs in the cytoplasm are vacuoles.</a:t>
            </a:r>
          </a:p>
          <a:p>
            <a:pPr lvl="1"/>
            <a:r>
              <a:rPr lang="en-US" dirty="0" smtClean="0"/>
              <a:t>Can have either useful materials (like food or water) or ______________ in them.</a:t>
            </a:r>
          </a:p>
          <a:p>
            <a:r>
              <a:rPr lang="en-US" dirty="0" smtClean="0"/>
              <a:t>Some are specialized to digest food</a:t>
            </a:r>
          </a:p>
          <a:p>
            <a:r>
              <a:rPr lang="en-US" dirty="0" smtClean="0"/>
              <a:t>Some are specialized to get waste out of the cell</a:t>
            </a:r>
          </a:p>
          <a:p>
            <a:r>
              <a:rPr lang="en-US" dirty="0" smtClean="0"/>
              <a:t>In plants, vacuoles hold lots and lots of water and are much bigger than in animal cells.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923" y="-1"/>
            <a:ext cx="5119077" cy="1833699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5646615" cy="5082809"/>
          </a:xfrm>
        </p:spPr>
        <p:txBody>
          <a:bodyPr/>
          <a:lstStyle/>
          <a:p>
            <a:r>
              <a:rPr lang="en-US" dirty="0" smtClean="0"/>
              <a:t>The cell contains lots of tiny structures that are important for making _______________</a:t>
            </a:r>
          </a:p>
          <a:p>
            <a:r>
              <a:rPr lang="en-US" dirty="0" smtClean="0"/>
              <a:t>Some ribosomes are attached to membranes in the cell</a:t>
            </a:r>
          </a:p>
          <a:p>
            <a:pPr lvl="1"/>
            <a:r>
              <a:rPr lang="en-US" dirty="0" smtClean="0"/>
              <a:t>Nuclear membrane, rough endoplasmic reticulum</a:t>
            </a:r>
          </a:p>
          <a:p>
            <a:r>
              <a:rPr lang="en-US" dirty="0" smtClean="0"/>
              <a:t>Others float around in the ________________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765" y="2107139"/>
            <a:ext cx="3601427" cy="34745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Similarities in 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living things can also carry out life processes</a:t>
            </a:r>
          </a:p>
          <a:p>
            <a:pPr lvl="1"/>
            <a:r>
              <a:rPr lang="en-US" dirty="0" smtClean="0"/>
              <a:t>They may be carried out in different ways</a:t>
            </a:r>
          </a:p>
          <a:p>
            <a:pPr lvl="2"/>
            <a:r>
              <a:rPr lang="en-US" dirty="0" smtClean="0"/>
              <a:t>Getting _______ from the environment and breaking them down for transport</a:t>
            </a:r>
          </a:p>
          <a:p>
            <a:pPr lvl="3"/>
            <a:r>
              <a:rPr lang="en-US" dirty="0" smtClean="0"/>
              <a:t>Ingestion, digestion, </a:t>
            </a:r>
            <a:r>
              <a:rPr lang="en-US" dirty="0" err="1" smtClean="0"/>
              <a:t>egestion</a:t>
            </a:r>
            <a:endParaRPr lang="en-US" dirty="0" smtClean="0"/>
          </a:p>
          <a:p>
            <a:pPr lvl="2"/>
            <a:r>
              <a:rPr lang="en-US" dirty="0" smtClean="0"/>
              <a:t>Transporting materials throughout organism</a:t>
            </a:r>
          </a:p>
          <a:p>
            <a:pPr lvl="2"/>
            <a:r>
              <a:rPr lang="en-US" dirty="0" smtClean="0"/>
              <a:t>Breaking nutrients down to release energy, ______________________________</a:t>
            </a:r>
          </a:p>
          <a:p>
            <a:pPr lvl="2"/>
            <a:r>
              <a:rPr lang="en-US" dirty="0" smtClean="0"/>
              <a:t>Combine simple substances to make complex ones, ____________________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379" y="1923082"/>
            <a:ext cx="4326621" cy="456369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8177"/>
            <a:ext cx="4962769" cy="54498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Mitochondria are pod-shaped structures that contain special proteins, known as _____________ used to extract energy from nutrients</a:t>
            </a:r>
          </a:p>
          <a:p>
            <a:r>
              <a:rPr lang="en-US" dirty="0" smtClean="0"/>
              <a:t>Mitochondria are known as the _____________________ of the cell because they release most of the cell’s energy through the life process:_______________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Chloroplasts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27933"/>
            <a:ext cx="8229600" cy="4625609"/>
          </a:xfrm>
        </p:spPr>
        <p:txBody>
          <a:bodyPr/>
          <a:lstStyle/>
          <a:p>
            <a:r>
              <a:rPr lang="en-US" dirty="0" smtClean="0"/>
              <a:t>Green structures found in plants and some one-celled organisms are known as chloroplasts.  </a:t>
            </a:r>
          </a:p>
          <a:p>
            <a:r>
              <a:rPr lang="en-US" dirty="0" smtClean="0"/>
              <a:t>They contain green pigment ______________ and capture light energy, which is then used to produce food for the plant </a:t>
            </a:r>
          </a:p>
          <a:p>
            <a:r>
              <a:rPr lang="en-US" dirty="0" smtClean="0"/>
              <a:t>Animal cells do</a:t>
            </a:r>
            <a:r>
              <a:rPr lang="en-US" u="sng" dirty="0" smtClean="0"/>
              <a:t> not </a:t>
            </a:r>
            <a:r>
              <a:rPr lang="en-US" dirty="0" smtClean="0"/>
              <a:t>contain chloroplasts.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923" y="-19050"/>
            <a:ext cx="4865077" cy="316755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8177"/>
            <a:ext cx="5854700" cy="5449824"/>
          </a:xfrm>
        </p:spPr>
        <p:txBody>
          <a:bodyPr/>
          <a:lstStyle/>
          <a:p>
            <a:r>
              <a:rPr lang="en-US" dirty="0" smtClean="0"/>
              <a:t>Endoplasmic Reticulum</a:t>
            </a:r>
          </a:p>
          <a:p>
            <a:pPr lvl="1"/>
            <a:r>
              <a:rPr lang="en-US" dirty="0" smtClean="0"/>
              <a:t>Continuation of the nuclear membrane that is used to make lipids and proteins. May have ribosomes attached</a:t>
            </a:r>
          </a:p>
          <a:p>
            <a:r>
              <a:rPr lang="en-US" dirty="0" smtClean="0"/>
              <a:t>Golgi Apparatus</a:t>
            </a:r>
          </a:p>
          <a:p>
            <a:pPr lvl="1"/>
            <a:r>
              <a:rPr lang="en-US" dirty="0" smtClean="0"/>
              <a:t>Involved in secretion and intracellular transport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700" y="4394200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700" y="1775191"/>
            <a:ext cx="32893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cell membrane is a thin outer lining of a cell.  </a:t>
            </a:r>
          </a:p>
          <a:p>
            <a:pPr lvl="1"/>
            <a:r>
              <a:rPr lang="en-US" dirty="0" smtClean="0"/>
              <a:t>It is made of mainly fats (lipids), with some proteins scattered throughout. </a:t>
            </a:r>
          </a:p>
          <a:p>
            <a:r>
              <a:rPr lang="en-US" dirty="0" smtClean="0"/>
              <a:t>Function of the membrane:</a:t>
            </a:r>
          </a:p>
          <a:p>
            <a:pPr lvl="1"/>
            <a:r>
              <a:rPr lang="en-US" dirty="0" smtClean="0"/>
              <a:t>Separate the inside of the cell from the outside </a:t>
            </a:r>
          </a:p>
          <a:p>
            <a:pPr lvl="1"/>
            <a:r>
              <a:rPr lang="en-US" dirty="0" smtClean="0"/>
              <a:t>Controlling the transport of materials (like waste) into and out of the cell</a:t>
            </a:r>
          </a:p>
          <a:p>
            <a:pPr lvl="1"/>
            <a:r>
              <a:rPr lang="en-US" dirty="0" smtClean="0"/>
              <a:t>Recognizing and responding to chemical signals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2994836" cy="46256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Has 4 layers</a:t>
            </a:r>
          </a:p>
          <a:p>
            <a:pPr lvl="1"/>
            <a:r>
              <a:rPr lang="en-US" dirty="0" smtClean="0"/>
              <a:t>Hydrophobic</a:t>
            </a:r>
          </a:p>
          <a:p>
            <a:pPr lvl="1"/>
            <a:r>
              <a:rPr lang="en-US" dirty="0" smtClean="0"/>
              <a:t>Hydrophilic</a:t>
            </a:r>
          </a:p>
          <a:p>
            <a:pPr lvl="1"/>
            <a:r>
              <a:rPr lang="en-US" dirty="0" smtClean="0"/>
              <a:t>Hydrophilic</a:t>
            </a:r>
          </a:p>
          <a:p>
            <a:pPr lvl="1"/>
            <a:r>
              <a:rPr lang="en-US" dirty="0" smtClean="0"/>
              <a:t>Hydrophobic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Carboxyl</a:t>
            </a:r>
          </a:p>
          <a:p>
            <a:pPr lvl="1"/>
            <a:r>
              <a:rPr lang="en-US" dirty="0" smtClean="0"/>
              <a:t>Glycerol</a:t>
            </a:r>
          </a:p>
          <a:p>
            <a:pPr lvl="1"/>
            <a:r>
              <a:rPr lang="en-US" dirty="0" smtClean="0"/>
              <a:t>Glycerol</a:t>
            </a:r>
          </a:p>
          <a:p>
            <a:pPr lvl="1"/>
            <a:r>
              <a:rPr lang="en-US" dirty="0" smtClean="0"/>
              <a:t>Carboxyl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http://www.bozemanscience.com/015-cell-membrane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836" y="1775191"/>
            <a:ext cx="6149164" cy="3443532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385" y="4468952"/>
            <a:ext cx="4884615" cy="2389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Cell Membrane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1197"/>
            <a:ext cx="5067300" cy="533680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Lipids = fats</a:t>
            </a:r>
          </a:p>
          <a:p>
            <a:r>
              <a:rPr lang="en-US" dirty="0" smtClean="0"/>
              <a:t>Oil and water?</a:t>
            </a:r>
          </a:p>
          <a:p>
            <a:pPr lvl="1"/>
            <a:r>
              <a:rPr lang="en-US" dirty="0" smtClean="0"/>
              <a:t>Protective barrier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Gated Channels</a:t>
            </a:r>
          </a:p>
          <a:p>
            <a:pPr lvl="1"/>
            <a:r>
              <a:rPr lang="en-US" dirty="0" smtClean="0"/>
              <a:t>Open and close for certain molecules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Carrier molecules</a:t>
            </a:r>
          </a:p>
          <a:p>
            <a:pPr lvl="1"/>
            <a:r>
              <a:rPr lang="en-US" dirty="0" smtClean="0"/>
              <a:t>Aid in the movement of materials through the cell membrane</a:t>
            </a:r>
          </a:p>
          <a:p>
            <a:endParaRPr lang="en-US" dirty="0" smtClean="0"/>
          </a:p>
          <a:p>
            <a:r>
              <a:rPr lang="en-US" dirty="0" err="1" smtClean="0"/>
              <a:t>Aquaporins</a:t>
            </a:r>
            <a:endParaRPr lang="en-US" dirty="0" smtClean="0"/>
          </a:p>
          <a:p>
            <a:pPr lvl="1"/>
            <a:r>
              <a:rPr lang="en-US" dirty="0" smtClean="0"/>
              <a:t>Allow water to flow through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300" y="1415362"/>
            <a:ext cx="4076700" cy="305359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Mosaic Model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1659"/>
            <a:ext cx="8229600" cy="4625609"/>
          </a:xfrm>
        </p:spPr>
        <p:txBody>
          <a:bodyPr/>
          <a:lstStyle/>
          <a:p>
            <a:r>
              <a:rPr lang="en-US" dirty="0" smtClean="0"/>
              <a:t>The cell membrane is made of many smaller pieces that are held together and are always in motion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3003"/>
            <a:ext cx="9144000" cy="3762103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Maintain Separation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Cells are organized internally.</a:t>
            </a:r>
          </a:p>
          <a:p>
            <a:r>
              <a:rPr lang="en-US" dirty="0" smtClean="0"/>
              <a:t>Plants, most bacteria, and fungi have a cell wall outside of the membrane.  </a:t>
            </a:r>
          </a:p>
          <a:p>
            <a:pPr lvl="1"/>
            <a:r>
              <a:rPr lang="en-US" dirty="0" smtClean="0"/>
              <a:t>This wall of plant cells is made of a carbohydrate called cellulose. </a:t>
            </a:r>
          </a:p>
          <a:p>
            <a:pPr lvl="1"/>
            <a:r>
              <a:rPr lang="en-US" dirty="0" smtClean="0"/>
              <a:t>It gives the cell strength and rigidity</a:t>
            </a:r>
          </a:p>
          <a:p>
            <a:pPr lvl="1"/>
            <a:r>
              <a:rPr lang="en-US" dirty="0" smtClean="0"/>
              <a:t>If a plant cell absorbs too much water the membrane could burst, the cell wall helps to alleviate this.  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Transport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2583"/>
            <a:ext cx="8229600" cy="4625609"/>
          </a:xfrm>
        </p:spPr>
        <p:txBody>
          <a:bodyPr/>
          <a:lstStyle/>
          <a:p>
            <a:r>
              <a:rPr lang="en-US" dirty="0" smtClean="0"/>
              <a:t>A cell needs to gain things from the atmosphere, it can not be totally separated.</a:t>
            </a:r>
          </a:p>
          <a:p>
            <a:pPr lvl="1"/>
            <a:r>
              <a:rPr lang="en-US" dirty="0" smtClean="0"/>
              <a:t>Water, oxygen, nutrients must pass through the membrane of the cell</a:t>
            </a:r>
          </a:p>
          <a:p>
            <a:pPr lvl="1"/>
            <a:r>
              <a:rPr lang="en-US" dirty="0" smtClean="0"/>
              <a:t>Waste products must get out of the cell</a:t>
            </a:r>
          </a:p>
          <a:p>
            <a:pPr lvl="1"/>
            <a:r>
              <a:rPr lang="en-US" dirty="0" smtClean="0"/>
              <a:t>Molecules can enter or leave the cell through either ______________or ___________________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0" y="4978400"/>
            <a:ext cx="4318000" cy="18796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Moving a molecule from an area of low concentration to an area of high concentration requires energy</a:t>
            </a:r>
          </a:p>
          <a:p>
            <a:pPr lvl="1"/>
            <a:r>
              <a:rPr lang="en-US" dirty="0" smtClean="0"/>
              <a:t>Like going uphill</a:t>
            </a:r>
          </a:p>
          <a:p>
            <a:r>
              <a:rPr lang="en-US" dirty="0" smtClean="0"/>
              <a:t>Need energy in the form of ATP to transport molecules</a:t>
            </a:r>
          </a:p>
          <a:p>
            <a:pPr lvl="1"/>
            <a:r>
              <a:rPr lang="en-US" dirty="0" smtClean="0"/>
              <a:t>Desert plants do this to gain water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5005"/>
            <a:ext cx="24384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Similarities in 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Increasing the size or number of cells through _______________</a:t>
            </a:r>
          </a:p>
          <a:p>
            <a:pPr lvl="2"/>
            <a:r>
              <a:rPr lang="en-US" dirty="0" smtClean="0"/>
              <a:t>Removing waste through </a:t>
            </a:r>
            <a:r>
              <a:rPr lang="en-US" u="sng" dirty="0" smtClean="0"/>
              <a:t>excretion</a:t>
            </a:r>
          </a:p>
          <a:p>
            <a:pPr lvl="3"/>
            <a:r>
              <a:rPr lang="en-US" dirty="0" smtClean="0"/>
              <a:t>Sweating, urination, diffusion, breathing</a:t>
            </a:r>
          </a:p>
          <a:p>
            <a:pPr lvl="2"/>
            <a:r>
              <a:rPr lang="en-US" dirty="0" smtClean="0"/>
              <a:t>Responding to internal and external stimuli</a:t>
            </a:r>
          </a:p>
          <a:p>
            <a:pPr lvl="2"/>
            <a:r>
              <a:rPr lang="en-US" dirty="0" smtClean="0"/>
              <a:t>Reproducing more of their own species</a:t>
            </a:r>
          </a:p>
          <a:p>
            <a:pPr lvl="3"/>
            <a:r>
              <a:rPr lang="en-US" dirty="0" smtClean="0"/>
              <a:t>Asexual reproduction, sexual reproduction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Transport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64" y="2300860"/>
            <a:ext cx="7040197" cy="45571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of a concentration gradient in lungs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538" y="1910126"/>
            <a:ext cx="4298462" cy="32196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Sodium-Potassium Pump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408177"/>
            <a:ext cx="5216769" cy="544982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Number one active transport system in the body</a:t>
            </a:r>
          </a:p>
          <a:p>
            <a:pPr lvl="1"/>
            <a:r>
              <a:rPr lang="en-US" dirty="0" smtClean="0"/>
              <a:t>Without it, our response time would be even slower than it already is</a:t>
            </a:r>
          </a:p>
          <a:p>
            <a:pPr lvl="1"/>
            <a:r>
              <a:rPr lang="en-US" dirty="0" smtClean="0"/>
              <a:t>Pump moves 3 Na ions out of the cell and 2 K ions into the cell against the concentration gradients</a:t>
            </a:r>
          </a:p>
          <a:p>
            <a:pPr lvl="2"/>
            <a:r>
              <a:rPr lang="en-US" dirty="0" smtClean="0"/>
              <a:t>Leads to an electrochemical gradient across the cell membrane that is important for nerve impulses and resulting movement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Transport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r="37840"/>
          <a:stretch>
            <a:fillRect/>
          </a:stretch>
        </p:blipFill>
        <p:spPr>
          <a:xfrm>
            <a:off x="6222661" y="-1"/>
            <a:ext cx="2921340" cy="2794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Two types of proteins that help</a:t>
            </a:r>
          </a:p>
          <a:p>
            <a:pPr lvl="1"/>
            <a:r>
              <a:rPr lang="en-US" dirty="0" smtClean="0"/>
              <a:t>One protein extends through the membrane</a:t>
            </a:r>
          </a:p>
          <a:p>
            <a:pPr lvl="1"/>
            <a:r>
              <a:rPr lang="en-US" dirty="0" smtClean="0"/>
              <a:t>Another protein is imbedded at the glycerol layer</a:t>
            </a:r>
          </a:p>
          <a:p>
            <a:endParaRPr lang="en-US" dirty="0" smtClean="0"/>
          </a:p>
          <a:p>
            <a:r>
              <a:rPr lang="en-US" dirty="0" smtClean="0"/>
              <a:t>Some act as carrier molecules that allow the passage of only one type of molecule</a:t>
            </a:r>
          </a:p>
          <a:p>
            <a:pPr lvl="1"/>
            <a:r>
              <a:rPr lang="en-US" dirty="0" smtClean="0"/>
              <a:t>These can open and close to create a bigger gap or are shaped specifically for that type of molecule</a:t>
            </a:r>
          </a:p>
          <a:p>
            <a:pPr lvl="1"/>
            <a:r>
              <a:rPr lang="en-US" dirty="0" smtClean="0"/>
              <a:t>This type of movement is called facilitated movement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Diffusion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105" y="4349693"/>
            <a:ext cx="4710723" cy="250830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Molecules are always in _______________</a:t>
            </a:r>
          </a:p>
          <a:p>
            <a:pPr lvl="1"/>
            <a:r>
              <a:rPr lang="en-US" dirty="0" smtClean="0"/>
              <a:t>Like bumper cars.</a:t>
            </a:r>
          </a:p>
          <a:p>
            <a:r>
              <a:rPr lang="en-US" dirty="0" smtClean="0"/>
              <a:t>Everything moves until it is evenly distributed.</a:t>
            </a:r>
          </a:p>
          <a:p>
            <a:pPr lvl="1"/>
            <a:r>
              <a:rPr lang="en-US" dirty="0" smtClean="0"/>
              <a:t>Like a juice.  Same amount of flavor everywhere in the bottle.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the concentration in one area is higher than another the molecules will move from areas of high concentration to areas of low concentration to even out the distribution.  </a:t>
            </a:r>
          </a:p>
          <a:p>
            <a:pPr lvl="1"/>
            <a:r>
              <a:rPr lang="en-US" dirty="0" smtClean="0"/>
              <a:t>It requires no outside energy source</a:t>
            </a:r>
          </a:p>
          <a:p>
            <a:pPr lvl="2"/>
            <a:r>
              <a:rPr lang="en-US" dirty="0" smtClean="0"/>
              <a:t>Like sledding downhill 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One of the most important molecules to diffuse in and out of the cell is water.</a:t>
            </a:r>
          </a:p>
          <a:p>
            <a:pPr lvl="1"/>
            <a:r>
              <a:rPr lang="en-US" dirty="0" smtClean="0"/>
              <a:t>Without it cannot have homeostasis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Moving through the 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5854700" cy="462560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Endocytosis</a:t>
            </a:r>
          </a:p>
          <a:p>
            <a:pPr lvl="1"/>
            <a:r>
              <a:rPr lang="en-US" dirty="0" smtClean="0"/>
              <a:t>Cell membrane slowly wraps around a molecule or another cell and pulls it inside</a:t>
            </a:r>
          </a:p>
          <a:p>
            <a:pPr lvl="2"/>
            <a:r>
              <a:rPr lang="en-US" dirty="0" smtClean="0"/>
              <a:t>White blood cell and bacteria</a:t>
            </a:r>
          </a:p>
          <a:p>
            <a:pPr lvl="1"/>
            <a:r>
              <a:rPr lang="en-US" dirty="0" smtClean="0"/>
              <a:t>Phagocytosis = ingestion of solids into the cell through endocytosis</a:t>
            </a:r>
          </a:p>
          <a:p>
            <a:pPr lvl="1"/>
            <a:r>
              <a:rPr lang="en-US" dirty="0" smtClean="0"/>
              <a:t>Pinocytosis = the ingestion of liquid into the cell through endocytosis</a:t>
            </a:r>
          </a:p>
          <a:p>
            <a:r>
              <a:rPr lang="en-US" dirty="0" smtClean="0"/>
              <a:t>Exocytosis</a:t>
            </a:r>
          </a:p>
          <a:p>
            <a:pPr lvl="1"/>
            <a:r>
              <a:rPr lang="en-US" dirty="0" smtClean="0"/>
              <a:t>When a cell membrane gets rid of waste or protein that has been packaged by the </a:t>
            </a:r>
            <a:r>
              <a:rPr lang="en-US" dirty="0" err="1" smtClean="0"/>
              <a:t>golgi</a:t>
            </a:r>
            <a:r>
              <a:rPr lang="en-US" dirty="0" smtClean="0"/>
              <a:t> body by unwrapping around 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4662858"/>
            <a:ext cx="4038600" cy="201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700" y="1932364"/>
            <a:ext cx="3289300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Molecules in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both organic and inorganic substances in cells that are involved in reactions</a:t>
            </a:r>
          </a:p>
          <a:p>
            <a:pPr lvl="1"/>
            <a:r>
              <a:rPr lang="en-US" dirty="0" smtClean="0"/>
              <a:t>Some molecules are too big to enter the cell</a:t>
            </a:r>
          </a:p>
          <a:p>
            <a:pPr lvl="1"/>
            <a:r>
              <a:rPr lang="en-US" dirty="0" smtClean="0"/>
              <a:t>They are broken down through the process of _________________________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Molecules in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Proteins are broken down (digested) into smaller molecules known as _______________________________</a:t>
            </a:r>
          </a:p>
          <a:p>
            <a:r>
              <a:rPr lang="en-US" dirty="0" smtClean="0"/>
              <a:t>Starches are digested into _______________________________</a:t>
            </a:r>
          </a:p>
          <a:p>
            <a:endParaRPr lang="en-US" dirty="0" smtClean="0"/>
          </a:p>
          <a:p>
            <a:r>
              <a:rPr lang="en-US" dirty="0" smtClean="0"/>
              <a:t>We need to digest things because only the smaller molecules (amino acids and simple sugars) can enter a cell or blood vessel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Molecules in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molecules come together and form building blocks of compounds that we need to live.</a:t>
            </a:r>
          </a:p>
          <a:p>
            <a:pPr lvl="1"/>
            <a:r>
              <a:rPr lang="en-US" dirty="0" smtClean="0"/>
              <a:t>This process is known as _____________________</a:t>
            </a:r>
          </a:p>
          <a:p>
            <a:r>
              <a:rPr lang="en-US" dirty="0" smtClean="0"/>
              <a:t>The building blocks are made into complex things</a:t>
            </a:r>
          </a:p>
          <a:p>
            <a:pPr lvl="1"/>
            <a:r>
              <a:rPr lang="en-US" dirty="0" smtClean="0"/>
              <a:t>Like proteins, starches, DNA…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Molecules in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all nutrients are used in building blocks.  </a:t>
            </a:r>
          </a:p>
          <a:p>
            <a:r>
              <a:rPr lang="en-US" dirty="0" smtClean="0"/>
              <a:t>Some nutrients are broken down even more for the energy that is stored in the bonds.</a:t>
            </a:r>
          </a:p>
          <a:p>
            <a:pPr lvl="1"/>
            <a:r>
              <a:rPr lang="en-US" dirty="0" smtClean="0"/>
              <a:t>This process is _____________________________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Chemistry in Living Things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077" y="1954670"/>
            <a:ext cx="4024923" cy="3459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Recognizing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052646" cy="4625609"/>
          </a:xfrm>
        </p:spPr>
        <p:txBody>
          <a:bodyPr/>
          <a:lstStyle/>
          <a:p>
            <a:r>
              <a:rPr lang="en-US" dirty="0" smtClean="0"/>
              <a:t>Some proteins in the cell membrane can receive chemical messages from other cells.  </a:t>
            </a:r>
          </a:p>
          <a:p>
            <a:r>
              <a:rPr lang="en-US" dirty="0" smtClean="0"/>
              <a:t>These molecules are called receptor molecules.  </a:t>
            </a:r>
          </a:p>
          <a:p>
            <a:r>
              <a:rPr lang="en-US" dirty="0" smtClean="0"/>
              <a:t>These are how cells communicate between themselves. 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012" y="1638425"/>
            <a:ext cx="4608988" cy="5082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Recognizing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8176"/>
            <a:ext cx="4845538" cy="544982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Chemicals made in the endocrine glands, ____________________, and other chemicals made by nerve cells are the communication between cells in the body</a:t>
            </a:r>
          </a:p>
          <a:p>
            <a:r>
              <a:rPr lang="en-US" dirty="0" smtClean="0"/>
              <a:t>If the hormones/signals are blocked then homeostasis can be affected. 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Differences between Plants and Animal Cells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Plants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Animals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Cell Wall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None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Chloroplasts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None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Large Vacuole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Lysosomes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Middle Lamella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None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896" y="155448"/>
            <a:ext cx="8229600" cy="1252728"/>
          </a:xfrm>
        </p:spPr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573" y="0"/>
            <a:ext cx="5420427" cy="20124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2881"/>
            <a:ext cx="8229600" cy="46256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Cells have specialized structures known as _________________, undergo special functions. </a:t>
            </a:r>
          </a:p>
          <a:p>
            <a:endParaRPr lang="en-US" dirty="0" smtClean="0"/>
          </a:p>
          <a:p>
            <a:r>
              <a:rPr lang="en-US" dirty="0" smtClean="0"/>
              <a:t>We can organize cells into specialized structures</a:t>
            </a:r>
          </a:p>
          <a:p>
            <a:r>
              <a:rPr lang="en-US" dirty="0" smtClean="0"/>
              <a:t>Complex organisms have several advantages over simple organisms</a:t>
            </a:r>
          </a:p>
          <a:p>
            <a:r>
              <a:rPr lang="en-US" dirty="0" smtClean="0"/>
              <a:t>The structural organization of organisms is shaped like a pyramid</a:t>
            </a:r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091021" y="1600200"/>
            <a:ext cx="7023441" cy="4525963"/>
            <a:chOff x="1091021" y="1600200"/>
            <a:chExt cx="7023441" cy="4525963"/>
          </a:xfrm>
        </p:grpSpPr>
        <p:sp>
          <p:nvSpPr>
            <p:cNvPr id="4" name="Isosceles Triangle 3"/>
            <p:cNvSpPr/>
            <p:nvPr/>
          </p:nvSpPr>
          <p:spPr>
            <a:xfrm>
              <a:off x="1091021" y="1600200"/>
              <a:ext cx="7023441" cy="452596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1788557" y="5098220"/>
              <a:ext cx="5472986" cy="12521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682836" y="4024910"/>
              <a:ext cx="3791742" cy="357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05573" y="3021567"/>
              <a:ext cx="218204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167339" y="2182396"/>
              <a:ext cx="840622" cy="178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072185" cy="5082809"/>
          </a:xfrm>
        </p:spPr>
        <p:txBody>
          <a:bodyPr>
            <a:normAutofit/>
          </a:bodyPr>
          <a:lstStyle/>
          <a:p>
            <a:r>
              <a:rPr lang="en-US" dirty="0" smtClean="0"/>
              <a:t>A single cell in a complex organism cannot accomplish much.</a:t>
            </a:r>
          </a:p>
          <a:p>
            <a:r>
              <a:rPr lang="en-US" dirty="0" smtClean="0"/>
              <a:t>Cells are grouped into _____________to expand their function.</a:t>
            </a:r>
          </a:p>
          <a:p>
            <a:pPr lvl="1"/>
            <a:r>
              <a:rPr lang="en-US" dirty="0" smtClean="0"/>
              <a:t>Example: A single muscle cell cannot move an organism but a group of them can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7143" r="4464"/>
          <a:stretch>
            <a:fillRect/>
          </a:stretch>
        </p:blipFill>
        <p:spPr>
          <a:xfrm>
            <a:off x="5275385" y="2025329"/>
            <a:ext cx="3868615" cy="3679929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1331"/>
            <a:ext cx="8229600" cy="4496669"/>
          </a:xfrm>
        </p:spPr>
        <p:txBody>
          <a:bodyPr/>
          <a:lstStyle/>
          <a:p>
            <a:r>
              <a:rPr lang="en-US" dirty="0" smtClean="0"/>
              <a:t>Different tissues are combined to form an ________________ that performs the life process.</a:t>
            </a:r>
          </a:p>
          <a:p>
            <a:r>
              <a:rPr lang="en-US" dirty="0" smtClean="0"/>
              <a:t>Several organs can work together to form an ___________________________________ that performs one of the life processes.</a:t>
            </a:r>
          </a:p>
          <a:p>
            <a:pPr lvl="2"/>
            <a:r>
              <a:rPr lang="en-US" dirty="0" smtClean="0"/>
              <a:t>Example:  The heart is an organ, it pumps blood.  The heart is part of an organ system that transports materials throughout the body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700" y="0"/>
            <a:ext cx="32893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Multicellular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Highly complex</a:t>
            </a:r>
          </a:p>
          <a:p>
            <a:r>
              <a:rPr lang="en-US" dirty="0" smtClean="0"/>
              <a:t>They require multiple organs, systems and complete life processes</a:t>
            </a:r>
          </a:p>
          <a:p>
            <a:r>
              <a:rPr lang="en-US" dirty="0" smtClean="0"/>
              <a:t>All the organs must interact to stay alive</a:t>
            </a:r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Body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specialized cells</a:t>
            </a:r>
          </a:p>
          <a:p>
            <a:r>
              <a:rPr lang="en-US" dirty="0" smtClean="0"/>
              <a:t>Digestive systems, respiratory system, circulatory system, excretory system, movement, coordination, immunity, and reproduction are all needed</a:t>
            </a:r>
            <a:endParaRPr 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One-way passage</a:t>
            </a:r>
          </a:p>
          <a:p>
            <a:r>
              <a:rPr lang="en-US" dirty="0" smtClean="0"/>
              <a:t>Mouth, stomach, intestines and other organs</a:t>
            </a:r>
          </a:p>
          <a:p>
            <a:r>
              <a:rPr lang="en-US" dirty="0" smtClean="0"/>
              <a:t>Food enters the body through the mouth, broken down mechanically by chewing and chemically by saliva </a:t>
            </a:r>
          </a:p>
          <a:p>
            <a:r>
              <a:rPr lang="en-US" dirty="0" smtClean="0"/>
              <a:t>Moved through the body by muscle contractions</a:t>
            </a:r>
          </a:p>
          <a:p>
            <a:r>
              <a:rPr lang="en-US" dirty="0" smtClean="0"/>
              <a:t>The very small molecules in food can pass through cell membranes to be used as nutrients </a:t>
            </a:r>
          </a:p>
          <a:p>
            <a:pPr lvl="1"/>
            <a:r>
              <a:rPr lang="en-US" dirty="0" smtClean="0"/>
              <a:t>the rest of the food is eliminated from the body as waste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things (living or nonliving) are made of atoms</a:t>
            </a:r>
          </a:p>
          <a:p>
            <a:pPr lvl="1"/>
            <a:r>
              <a:rPr lang="en-US" dirty="0" smtClean="0"/>
              <a:t>Atoms are made of 3 subatomic particles</a:t>
            </a:r>
          </a:p>
          <a:p>
            <a:r>
              <a:rPr lang="en-US" dirty="0" smtClean="0"/>
              <a:t>Nucleus of an atom contains</a:t>
            </a:r>
          </a:p>
          <a:p>
            <a:pPr lvl="1"/>
            <a:r>
              <a:rPr lang="en-US" dirty="0" smtClean="0"/>
              <a:t>Protons:</a:t>
            </a:r>
          </a:p>
          <a:p>
            <a:pPr lvl="1"/>
            <a:r>
              <a:rPr lang="en-US" dirty="0" smtClean="0"/>
              <a:t>Neutrons:</a:t>
            </a:r>
          </a:p>
          <a:p>
            <a:r>
              <a:rPr lang="en-US" dirty="0" smtClean="0"/>
              <a:t>Orbiting around the nucleus of atoms are ______________: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3523441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Digestion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https://encrypted-tbn1.google.com/images?q=tbn:ANd9GcQkSWXGw4LDYqRolM5cjgdq5JsBc89CrvOpf3ostfP9Zeo30py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1231" y="0"/>
            <a:ext cx="62327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Respiration uses oxygen to break down molecules (from food) to release energy</a:t>
            </a:r>
          </a:p>
          <a:p>
            <a:r>
              <a:rPr lang="en-US" dirty="0" smtClean="0"/>
              <a:t>The respiratory system exchanges gases between the blood and the environment</a:t>
            </a:r>
          </a:p>
          <a:p>
            <a:r>
              <a:rPr lang="en-US" dirty="0" smtClean="0"/>
              <a:t>Takes in oxygen for cell respiration and transfers it to the blood</a:t>
            </a:r>
          </a:p>
          <a:p>
            <a:r>
              <a:rPr lang="en-US" dirty="0" smtClean="0"/>
              <a:t>Removes carbon dioxide – Waste from cell respiration – from body through the blood</a:t>
            </a:r>
          </a:p>
          <a:p>
            <a:r>
              <a:rPr lang="en-US" dirty="0" smtClean="0"/>
              <a:t>Lungs and nose do most of work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https://encrypted-tbn3.google.com/images?q=tbn:ANd9GcTWtF1fdYOO96r4v4X79hAqU8qZiO26-nr7ixFjA_KFRHeLJW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1541" y="0"/>
            <a:ext cx="701245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255818" cy="1619743"/>
          </a:xfrm>
        </p:spPr>
        <p:txBody>
          <a:bodyPr>
            <a:normAutofit/>
          </a:bodyPr>
          <a:lstStyle/>
          <a:p>
            <a:r>
              <a:rPr lang="en-US" dirty="0" smtClean="0"/>
              <a:t>Respiratory Image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882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Involves movement of molecules into the cell and between cells</a:t>
            </a:r>
          </a:p>
          <a:p>
            <a:r>
              <a:rPr lang="en-US" dirty="0" smtClean="0"/>
              <a:t>Function = transport materials throughout the body</a:t>
            </a:r>
          </a:p>
          <a:p>
            <a:r>
              <a:rPr lang="en-US" dirty="0" smtClean="0"/>
              <a:t>Carries digested food and oxygen to the cells</a:t>
            </a:r>
          </a:p>
          <a:p>
            <a:r>
              <a:rPr lang="en-US" dirty="0" smtClean="0"/>
              <a:t>Carries waste from the cells to the lungs, kidneys and skin to be excreted</a:t>
            </a:r>
          </a:p>
          <a:p>
            <a:r>
              <a:rPr lang="en-US" dirty="0" smtClean="0"/>
              <a:t>Blood vessels carry chemical messengers (hormones) and proteins to attach foreign substances to give the body immunity (antibodies)</a:t>
            </a:r>
          </a:p>
          <a:p>
            <a:r>
              <a:rPr lang="en-US" dirty="0" smtClean="0"/>
              <a:t>Includes the heart, blood vessels, and blood</a:t>
            </a:r>
            <a:endParaRPr 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3022703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Circulatory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s://encrypted-tbn1.google.com/images?q=tbn:ANd9GcQq0tIB1mAU18i_s9iZw3i2wnTrBmpl60Nx0c2U9CQNbTh6CD6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9903" y="1"/>
            <a:ext cx="5664097" cy="6858000"/>
          </a:xfrm>
          <a:prstGeom prst="rect">
            <a:avLst/>
          </a:prstGeom>
          <a:noFill/>
        </p:spPr>
      </p:pic>
      <p:pic>
        <p:nvPicPr>
          <p:cNvPr id="40964" name="Picture 4" descr="https://encrypted-tbn0.google.com/images?q=tbn:ANd9GcTfLvQRtp90_OB-cDL_VqmeIt0IHoBdK5EJ-wurbqjKAPJWNV52y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655" y="2646218"/>
            <a:ext cx="3192608" cy="319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Excretion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removal of waste produces from cells of the body</a:t>
            </a:r>
          </a:p>
          <a:p>
            <a:r>
              <a:rPr lang="en-US" dirty="0" smtClean="0"/>
              <a:t>Includes lungs, kidneys, and sweat glands in the skin</a:t>
            </a: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Excretory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s://encrypted-tbn2.google.com/images?q=tbn:ANd9GcQtV352-0xE3IJJG7Kc6JDjZYxYyXpxiDnKCEiLlayuIn40CeG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8309" y="1386921"/>
            <a:ext cx="6955692" cy="5471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body moves due to interaction of muscles and bones</a:t>
            </a:r>
          </a:p>
          <a:p>
            <a:r>
              <a:rPr lang="en-US" dirty="0" smtClean="0"/>
              <a:t>The muscular and skeletal systems work together to provide movement and support for the body</a:t>
            </a:r>
          </a:p>
          <a:p>
            <a:r>
              <a:rPr lang="en-US" dirty="0" smtClean="0"/>
              <a:t>Allows body to avoid danger, find food, mates, and shelter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and Muscular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s://encrypted-tbn0.google.com/images?q=tbn:ANd9GcQR9fxP8Qh6OeKQQbVSdp4qD2U29kZzItafXL2vwibMl-Z_faf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3956" y="1408176"/>
            <a:ext cx="4962816" cy="5449824"/>
          </a:xfrm>
          <a:prstGeom prst="rect">
            <a:avLst/>
          </a:prstGeom>
          <a:noFill/>
        </p:spPr>
      </p:pic>
      <p:pic>
        <p:nvPicPr>
          <p:cNvPr id="32772" name="Picture 4" descr="https://encrypted-tbn0.google.com/images?q=tbn:ANd9GcRsBkENQhfH8BRKayXCD6MbEKJ_uPfDWkKp5jAKYOIK0uId1g3D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963" y="1408176"/>
            <a:ext cx="3090673" cy="5449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174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Nervous system and endocrine system control coordination of the body’s activities</a:t>
            </a:r>
          </a:p>
          <a:p>
            <a:r>
              <a:rPr lang="en-US" dirty="0" smtClean="0"/>
              <a:t>The systems work together to send messages to cells throughout the body</a:t>
            </a:r>
          </a:p>
          <a:p>
            <a:r>
              <a:rPr lang="en-US" dirty="0" smtClean="0"/>
              <a:t>The nervous system sends signals along nerves</a:t>
            </a:r>
          </a:p>
          <a:p>
            <a:r>
              <a:rPr lang="en-US" dirty="0" smtClean="0"/>
              <a:t>The glands of the endocrine produce chemical messengers (hormones) to travel in blood</a:t>
            </a:r>
          </a:p>
          <a:p>
            <a:r>
              <a:rPr lang="en-US" dirty="0" smtClean="0"/>
              <a:t>The brain and nerves are part of the nervous system</a:t>
            </a:r>
          </a:p>
          <a:p>
            <a:r>
              <a:rPr lang="en-US" dirty="0" smtClean="0"/>
              <a:t>The endocrine has glands – pancreas, ovaries, testes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Atoms are the smallest particle that retains its individual chemical properties </a:t>
            </a:r>
          </a:p>
          <a:p>
            <a:pPr lvl="1"/>
            <a:r>
              <a:rPr lang="en-US" dirty="0" smtClean="0"/>
              <a:t>Density:</a:t>
            </a:r>
          </a:p>
          <a:p>
            <a:pPr lvl="1"/>
            <a:r>
              <a:rPr lang="en-US" dirty="0" smtClean="0"/>
              <a:t>Reactivity:</a:t>
            </a:r>
          </a:p>
          <a:p>
            <a:pPr lvl="1"/>
            <a:r>
              <a:rPr lang="en-US" dirty="0" smtClean="0"/>
              <a:t>Conductivity:</a:t>
            </a:r>
          </a:p>
          <a:p>
            <a:r>
              <a:rPr lang="en-US" dirty="0" smtClean="0"/>
              <a:t>Atoms create elements </a:t>
            </a:r>
          </a:p>
          <a:p>
            <a:pPr lvl="1"/>
            <a:r>
              <a:rPr lang="en-US" dirty="0" smtClean="0"/>
              <a:t>Periodic table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and Endocrine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 descr="https://encrypted-tbn2.google.com/images?q=tbn:ANd9GcTFeLkCXMwcmpIodUcmt3yIg5xDKDmyw4lGmOTE-VdawgGxmv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478463"/>
            <a:ext cx="5802923" cy="5379537"/>
          </a:xfrm>
          <a:prstGeom prst="rect">
            <a:avLst/>
          </a:prstGeom>
          <a:noFill/>
        </p:spPr>
      </p:pic>
      <p:pic>
        <p:nvPicPr>
          <p:cNvPr id="28676" name="Picture 4" descr="https://encrypted-tbn1.google.com/images?q=tbn:ANd9GcSAwqgIsBXeIDzFyIeWmXGMycEsqAW8ILosmnuAfCAogitsASjnl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2842" y="1775191"/>
            <a:ext cx="3661158" cy="4027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ability to resist disease</a:t>
            </a:r>
          </a:p>
          <a:p>
            <a:r>
              <a:rPr lang="en-US" dirty="0" smtClean="0"/>
              <a:t>White blood cells of the immune system engulf and destroy invading bacteria or viruses by digesting them</a:t>
            </a:r>
          </a:p>
          <a:p>
            <a:r>
              <a:rPr lang="en-US" dirty="0" smtClean="0"/>
              <a:t>Others protect the body against specific foreign invaders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Immunity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s://encrypted-tbn1.google.com/images?q=tbn:ANd9GcQAHZYO0U4HtVNxoGAhKp2dRrdUV-Edyg1vzs2yxWPch6hnMlFP_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44701"/>
            <a:ext cx="7873423" cy="5239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Organisms produce new organisms of the same kind</a:t>
            </a:r>
          </a:p>
          <a:p>
            <a:r>
              <a:rPr lang="en-US" dirty="0" smtClean="0"/>
              <a:t>Releases sex cells and hormones that are needed for the creation of offspring and then its development</a:t>
            </a:r>
          </a:p>
          <a:p>
            <a:r>
              <a:rPr lang="en-US" dirty="0" smtClean="0"/>
              <a:t>Human reproduction allows for sexual (not asexual) reproduction</a:t>
            </a:r>
          </a:p>
          <a:p>
            <a:pPr lvl="1"/>
            <a:r>
              <a:rPr lang="en-US" dirty="0" smtClean="0"/>
              <a:t>Allows two people to create an offspring that is not identical to either parent</a:t>
            </a:r>
            <a:endParaRPr 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Interactions for Life Processes and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organ systems in the body are continuously interacting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Nutrients from digestive system are transported to the cells through the circulatory system</a:t>
            </a:r>
          </a:p>
          <a:p>
            <a:pPr lvl="1"/>
            <a:r>
              <a:rPr lang="en-US" dirty="0" smtClean="0"/>
              <a:t>Reproductive system is regulated by hormones from the endocrine system</a:t>
            </a:r>
          </a:p>
          <a:p>
            <a:pPr lvl="1"/>
            <a:r>
              <a:rPr lang="en-US" dirty="0" smtClean="0"/>
              <a:t>Body temperature drops, nerves in the brain signal the muscles to shiver, generating warmth</a:t>
            </a:r>
          </a:p>
          <a:p>
            <a:pPr lvl="1"/>
            <a:r>
              <a:rPr lang="en-US" dirty="0" smtClean="0"/>
              <a:t>Blood sugar is constantly regulated by hormones to keep it balanced.</a:t>
            </a:r>
            <a:endParaRPr 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Interactions for Life Processes and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one organ system is not working right then the entire organism could fail.</a:t>
            </a:r>
          </a:p>
          <a:p>
            <a:pPr lvl="1"/>
            <a:r>
              <a:rPr lang="en-US" dirty="0" smtClean="0"/>
              <a:t>Because it is not maintaining homeostasis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Example: If the heart does not beat correctly, the cells all throughout the body will not get oxygen and fail causing death</a:t>
            </a:r>
            <a:endParaRPr 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Single-Celled and Multicellular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Single-celled organisms are much less complex than multicellular organisms</a:t>
            </a:r>
          </a:p>
          <a:p>
            <a:r>
              <a:rPr lang="en-US" dirty="0" smtClean="0"/>
              <a:t>A paramecium is a single celled organism that uses a food vacuole (organelle) to digest food.  It does the same function as the human digestive system</a:t>
            </a:r>
            <a:endParaRPr 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Single-Celled and Multicellular Organisms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14300" y="1502510"/>
          <a:ext cx="8976041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3125"/>
                <a:gridCol w="2976458"/>
                <a:gridCol w="29764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Function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Single Cell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Multicellular Organism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Gas Exchange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Cell membrane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Respiratory system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Transport</a:t>
                      </a:r>
                      <a:r>
                        <a:rPr lang="en-US" sz="3200" baseline="0" dirty="0" smtClean="0"/>
                        <a:t> of substances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Cytoplasm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Circulatory system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Nutrition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Specialized vacuoles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Digestive system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Excretion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Cell membrane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Excretory system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Humans and Other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major similarities between humans and other organisms</a:t>
            </a:r>
          </a:p>
          <a:p>
            <a:endParaRPr lang="en-US" dirty="0" smtClean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All organisms are made mostly of carbon, hydrogen, oxygen and nitrogen.</a:t>
            </a:r>
          </a:p>
          <a:p>
            <a:pPr lvl="2"/>
            <a:r>
              <a:rPr lang="en-US" dirty="0" smtClean="0"/>
              <a:t>They form carbohydrates, proteins, and other organic molecules</a:t>
            </a:r>
            <a:endParaRPr 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Humans and Other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Humans are made of different kinds of cells, like muscle, nerve, and blood cells.  These cell types are the same in other complex organisms.</a:t>
            </a:r>
          </a:p>
          <a:p>
            <a:r>
              <a:rPr lang="en-US" dirty="0" smtClean="0"/>
              <a:t>The organ systems and physical characteristics in humans are very similar to other complex organisms. </a:t>
            </a:r>
          </a:p>
          <a:p>
            <a:pPr lvl="1"/>
            <a:r>
              <a:rPr lang="en-US" dirty="0" smtClean="0"/>
              <a:t>Everything from the earthworm and up has a complex digestive tract for breaking down food.  </a:t>
            </a:r>
          </a:p>
          <a:p>
            <a:pPr lvl="1"/>
            <a:r>
              <a:rPr lang="en-US" dirty="0" smtClean="0"/>
              <a:t>Pig hearts are so similar to humans they can be used for transplants.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4193</TotalTime>
  <Words>3945</Words>
  <Application>Microsoft Office PowerPoint</Application>
  <PresentationFormat>On-screen Show (4:3)</PresentationFormat>
  <Paragraphs>607</Paragraphs>
  <Slides>100</Slides>
  <Notes>58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1" baseType="lpstr">
      <vt:lpstr>Module</vt:lpstr>
      <vt:lpstr>Similarities and Differences Among Living Things</vt:lpstr>
      <vt:lpstr>Characteristics of Life</vt:lpstr>
      <vt:lpstr>Characteristics of Life</vt:lpstr>
      <vt:lpstr>Differences Among Living Things</vt:lpstr>
      <vt:lpstr>Similarities in Living Things</vt:lpstr>
      <vt:lpstr>Similarities in Living Things</vt:lpstr>
      <vt:lpstr>Chemistry in Living Things</vt:lpstr>
      <vt:lpstr>Atoms</vt:lpstr>
      <vt:lpstr>Atoms</vt:lpstr>
      <vt:lpstr>Atoms</vt:lpstr>
      <vt:lpstr>Atoms</vt:lpstr>
      <vt:lpstr>Chemistry</vt:lpstr>
      <vt:lpstr>Bonds</vt:lpstr>
      <vt:lpstr>Inorganic Molecules</vt:lpstr>
      <vt:lpstr>Organic Molecules</vt:lpstr>
      <vt:lpstr>Carbohydrates</vt:lpstr>
      <vt:lpstr>Lipids</vt:lpstr>
      <vt:lpstr>Proteins</vt:lpstr>
      <vt:lpstr>Enzymes</vt:lpstr>
      <vt:lpstr>Enzymes</vt:lpstr>
      <vt:lpstr>Nucleic Acids</vt:lpstr>
      <vt:lpstr>Dehydration Synthesis</vt:lpstr>
      <vt:lpstr>Hydrolysis</vt:lpstr>
      <vt:lpstr>pH</vt:lpstr>
      <vt:lpstr>Water</vt:lpstr>
      <vt:lpstr>Energy</vt:lpstr>
      <vt:lpstr>Chemical vs. Physical Changes</vt:lpstr>
      <vt:lpstr>Chemical Reactions</vt:lpstr>
      <vt:lpstr>Solutions Chemistry </vt:lpstr>
      <vt:lpstr>Molecules</vt:lpstr>
      <vt:lpstr>Molecules</vt:lpstr>
      <vt:lpstr>The Cell &amp; Organisms </vt:lpstr>
      <vt:lpstr>Organization</vt:lpstr>
      <vt:lpstr>History</vt:lpstr>
      <vt:lpstr>History</vt:lpstr>
      <vt:lpstr>History</vt:lpstr>
      <vt:lpstr>History</vt:lpstr>
      <vt:lpstr>Cell Theory</vt:lpstr>
      <vt:lpstr>Cell Theory</vt:lpstr>
      <vt:lpstr>Cell Size</vt:lpstr>
      <vt:lpstr>Cell Function</vt:lpstr>
      <vt:lpstr>Prokaryote vs Eukaryote</vt:lpstr>
      <vt:lpstr>Kingdoms</vt:lpstr>
      <vt:lpstr>Cells</vt:lpstr>
      <vt:lpstr>Inside the Cell</vt:lpstr>
      <vt:lpstr>Organelles</vt:lpstr>
      <vt:lpstr>Nucleus</vt:lpstr>
      <vt:lpstr>Vacuoles</vt:lpstr>
      <vt:lpstr>Ribosomes</vt:lpstr>
      <vt:lpstr>Mitochondria</vt:lpstr>
      <vt:lpstr>Chloroplasts</vt:lpstr>
      <vt:lpstr>Other Organelles</vt:lpstr>
      <vt:lpstr>The Cell Membrane</vt:lpstr>
      <vt:lpstr>The Cell Membrane</vt:lpstr>
      <vt:lpstr>The Cell Membrane </vt:lpstr>
      <vt:lpstr>Fluid Mosaic Model </vt:lpstr>
      <vt:lpstr>Maintain Separation</vt:lpstr>
      <vt:lpstr>Controlling Transport </vt:lpstr>
      <vt:lpstr>Active Transport</vt:lpstr>
      <vt:lpstr>Active Transport</vt:lpstr>
      <vt:lpstr>Sodium-Potassium Pump</vt:lpstr>
      <vt:lpstr>Passive Transport</vt:lpstr>
      <vt:lpstr>Diffusion</vt:lpstr>
      <vt:lpstr>Diffusion</vt:lpstr>
      <vt:lpstr>Moving through the Cell Membrane</vt:lpstr>
      <vt:lpstr>Molecules in Cells</vt:lpstr>
      <vt:lpstr>Molecules in Cells</vt:lpstr>
      <vt:lpstr>Molecules in Cells</vt:lpstr>
      <vt:lpstr>Molecules in Cells</vt:lpstr>
      <vt:lpstr>Recognizing Signals</vt:lpstr>
      <vt:lpstr>Recognizing Signals</vt:lpstr>
      <vt:lpstr>Differences between Plants and Animal Cells</vt:lpstr>
      <vt:lpstr>Organization</vt:lpstr>
      <vt:lpstr>Organization</vt:lpstr>
      <vt:lpstr>Organization</vt:lpstr>
      <vt:lpstr>Organization</vt:lpstr>
      <vt:lpstr>Multicellular Organisms</vt:lpstr>
      <vt:lpstr>Human Body Systems</vt:lpstr>
      <vt:lpstr>Digestion</vt:lpstr>
      <vt:lpstr>Digestion Image</vt:lpstr>
      <vt:lpstr>Respiratory</vt:lpstr>
      <vt:lpstr>Respiratory Image</vt:lpstr>
      <vt:lpstr>Circulatory</vt:lpstr>
      <vt:lpstr>Circulatory Image</vt:lpstr>
      <vt:lpstr>Excretion</vt:lpstr>
      <vt:lpstr>Excretory Image</vt:lpstr>
      <vt:lpstr>Movement</vt:lpstr>
      <vt:lpstr>Skeletal and Muscular Image</vt:lpstr>
      <vt:lpstr>Coordination</vt:lpstr>
      <vt:lpstr>Nervous and Endocrine Image</vt:lpstr>
      <vt:lpstr>Immunity</vt:lpstr>
      <vt:lpstr>Immunity Image</vt:lpstr>
      <vt:lpstr>Reproduction</vt:lpstr>
      <vt:lpstr>Interactions for Life Processes and Regulation</vt:lpstr>
      <vt:lpstr>Interactions for Life Processes and Regulation</vt:lpstr>
      <vt:lpstr>Comparing Single-Celled and Multicellular Organisms</vt:lpstr>
      <vt:lpstr>Comparing Single-Celled and Multicellular Organisms</vt:lpstr>
      <vt:lpstr>Comparing Humans and Other Organisms</vt:lpstr>
      <vt:lpstr>Comparing Humans and Other Organisms</vt:lpstr>
      <vt:lpstr>Comparing Humans and Other Organisms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Similarities and Differences Among Living Things</dc:title>
  <dc:creator>Jessica O'Mara</dc:creator>
  <cp:lastModifiedBy>Windows User</cp:lastModifiedBy>
  <cp:revision>36</cp:revision>
  <dcterms:created xsi:type="dcterms:W3CDTF">2014-09-22T20:20:34Z</dcterms:created>
  <dcterms:modified xsi:type="dcterms:W3CDTF">2015-05-05T14:43:24Z</dcterms:modified>
</cp:coreProperties>
</file>