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92" r:id="rId13"/>
    <p:sldId id="293" r:id="rId14"/>
    <p:sldId id="267" r:id="rId15"/>
    <p:sldId id="268" r:id="rId16"/>
    <p:sldId id="294" r:id="rId17"/>
    <p:sldId id="295" r:id="rId18"/>
    <p:sldId id="290" r:id="rId19"/>
    <p:sldId id="296" r:id="rId20"/>
    <p:sldId id="297" r:id="rId21"/>
    <p:sldId id="298" r:id="rId22"/>
    <p:sldId id="299" r:id="rId23"/>
    <p:sldId id="270" r:id="rId24"/>
    <p:sldId id="271" r:id="rId25"/>
    <p:sldId id="272" r:id="rId26"/>
    <p:sldId id="273" r:id="rId27"/>
    <p:sldId id="274" r:id="rId28"/>
    <p:sldId id="275" r:id="rId29"/>
    <p:sldId id="300" r:id="rId30"/>
    <p:sldId id="301" r:id="rId31"/>
    <p:sldId id="302" r:id="rId32"/>
    <p:sldId id="304" r:id="rId33"/>
    <p:sldId id="303" r:id="rId34"/>
    <p:sldId id="306" r:id="rId35"/>
    <p:sldId id="305" r:id="rId36"/>
    <p:sldId id="276" r:id="rId37"/>
    <p:sldId id="277" r:id="rId38"/>
    <p:sldId id="278" r:id="rId39"/>
    <p:sldId id="279" r:id="rId40"/>
    <p:sldId id="280" r:id="rId41"/>
    <p:sldId id="281" r:id="rId42"/>
    <p:sldId id="282" r:id="rId43"/>
    <p:sldId id="283" r:id="rId44"/>
    <p:sldId id="284" r:id="rId45"/>
    <p:sldId id="285" r:id="rId46"/>
    <p:sldId id="286" r:id="rId47"/>
    <p:sldId id="291" r:id="rId48"/>
    <p:sldId id="287" r:id="rId49"/>
    <p:sldId id="288" r:id="rId50"/>
    <p:sldId id="28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08" y="-4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54843-AD1E-4240-95DA-3C505A4EC585}" type="datetimeFigureOut">
              <a:rPr lang="en-US" smtClean="0"/>
              <a:pPr/>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F40E9-FE7B-394E-8F94-3A44970BF2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F40E9-FE7B-394E-8F94-3A44970BF2E7}"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69CAAC79-A4E5-EC49-99FD-F3C982493F22}" type="datetimeFigureOut">
              <a:rPr lang="en-US" smtClean="0"/>
              <a:pPr/>
              <a:t>12/2/2014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05BFCD4-EF49-E44F-9ED0-5CADE7C71D5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AAC79-A4E5-EC49-99FD-F3C982493F22}"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AAC79-A4E5-EC49-99FD-F3C982493F22}"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AAC79-A4E5-EC49-99FD-F3C982493F22}"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CAAC79-A4E5-EC49-99FD-F3C982493F22}"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FCD4-EF49-E44F-9ED0-5CADE7C71D5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AAC79-A4E5-EC49-99FD-F3C982493F22}"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CAAC79-A4E5-EC49-99FD-F3C982493F22}"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CAAC79-A4E5-EC49-99FD-F3C982493F22}"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69CAAC79-A4E5-EC49-99FD-F3C982493F22}" type="datetimeFigureOut">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5BFCD4-EF49-E44F-9ED0-5CADE7C71D5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AAC79-A4E5-EC49-99FD-F3C982493F22}"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CAAC79-A4E5-EC49-99FD-F3C982493F22}"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BFCD4-EF49-E44F-9ED0-5CADE7C71D5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69CAAC79-A4E5-EC49-99FD-F3C982493F22}" type="datetimeFigureOut">
              <a:rPr lang="en-US" smtClean="0"/>
              <a:pPr/>
              <a:t>12/2/2014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F05BFCD4-EF49-E44F-9ED0-5CADE7C71D5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 Continuity</a:t>
            </a:r>
            <a:endParaRPr lang="en-US" dirty="0"/>
          </a:p>
        </p:txBody>
      </p:sp>
      <p:sp>
        <p:nvSpPr>
          <p:cNvPr id="3" name="Subtitle 2"/>
          <p:cNvSpPr>
            <a:spLocks noGrp="1"/>
          </p:cNvSpPr>
          <p:nvPr>
            <p:ph type="subTitle" idx="1"/>
          </p:nvPr>
        </p:nvSpPr>
        <p:spPr/>
        <p:txBody>
          <a:bodyPr/>
          <a:lstStyle/>
          <a:p>
            <a:r>
              <a:rPr lang="en-US" dirty="0" smtClean="0"/>
              <a:t>Replication, Transcription, Translation &amp; Genetics</a:t>
            </a:r>
            <a:endParaRPr lang="en-US" dirty="0"/>
          </a:p>
        </p:txBody>
      </p:sp>
      <p:pic>
        <p:nvPicPr>
          <p:cNvPr id="4" name="Picture 3"/>
          <p:cNvPicPr>
            <a:picLocks noChangeAspect="1"/>
          </p:cNvPicPr>
          <p:nvPr/>
        </p:nvPicPr>
        <p:blipFill>
          <a:blip r:embed="rId2"/>
          <a:stretch>
            <a:fillRect/>
          </a:stretch>
        </p:blipFill>
        <p:spPr>
          <a:xfrm>
            <a:off x="2040818" y="2545038"/>
            <a:ext cx="5374154" cy="43036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Structure</a:t>
            </a:r>
            <a:endParaRPr lang="en-US" dirty="0"/>
          </a:p>
        </p:txBody>
      </p:sp>
      <p:sp>
        <p:nvSpPr>
          <p:cNvPr id="3" name="Content Placeholder 2"/>
          <p:cNvSpPr>
            <a:spLocks noGrp="1"/>
          </p:cNvSpPr>
          <p:nvPr>
            <p:ph idx="1"/>
          </p:nvPr>
        </p:nvSpPr>
        <p:spPr/>
        <p:txBody>
          <a:bodyPr/>
          <a:lstStyle/>
          <a:p>
            <a:r>
              <a:rPr lang="en-US" dirty="0" smtClean="0"/>
              <a:t>DNA is made of thousands of small sections called subunits</a:t>
            </a:r>
          </a:p>
          <a:p>
            <a:pPr lvl="1"/>
            <a:r>
              <a:rPr lang="en-US" dirty="0" smtClean="0"/>
              <a:t>Each subunit has 3 smaller parts</a:t>
            </a:r>
          </a:p>
          <a:p>
            <a:pPr lvl="2"/>
            <a:r>
              <a:rPr lang="en-US" dirty="0" smtClean="0"/>
              <a:t>A sugar (Deoxyribose = 5-Carbon Sugar) , a phosphate group, and a nitrogen base</a:t>
            </a:r>
          </a:p>
          <a:p>
            <a:pPr lvl="3"/>
            <a:r>
              <a:rPr lang="en-US" dirty="0" smtClean="0"/>
              <a:t>This is known as a nucleotide</a:t>
            </a:r>
          </a:p>
          <a:p>
            <a:r>
              <a:rPr lang="en-US" dirty="0" smtClean="0"/>
              <a:t>The subunits vary from one another according to the kind of base they have</a:t>
            </a:r>
          </a:p>
          <a:p>
            <a:pPr lvl="1"/>
            <a:r>
              <a:rPr lang="en-US" dirty="0" smtClean="0"/>
              <a:t>The bases are represented by letters</a:t>
            </a:r>
          </a:p>
          <a:p>
            <a:pPr lvl="2"/>
            <a:r>
              <a:rPr lang="en-US" dirty="0" smtClean="0"/>
              <a:t>A, G, C, T	</a:t>
            </a:r>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Structure</a:t>
            </a:r>
            <a:endParaRPr lang="en-US" dirty="0"/>
          </a:p>
        </p:txBody>
      </p:sp>
      <p:pic>
        <p:nvPicPr>
          <p:cNvPr id="5" name="Picture 4"/>
          <p:cNvPicPr>
            <a:picLocks noChangeAspect="1"/>
          </p:cNvPicPr>
          <p:nvPr/>
        </p:nvPicPr>
        <p:blipFill>
          <a:blip r:embed="rId2"/>
          <a:stretch>
            <a:fillRect/>
          </a:stretch>
        </p:blipFill>
        <p:spPr>
          <a:xfrm>
            <a:off x="0" y="1316608"/>
            <a:ext cx="4636675" cy="5541392"/>
          </a:xfrm>
          <a:prstGeom prst="rect">
            <a:avLst/>
          </a:prstGeom>
        </p:spPr>
      </p:pic>
      <p:sp>
        <p:nvSpPr>
          <p:cNvPr id="3" name="Content Placeholder 2"/>
          <p:cNvSpPr>
            <a:spLocks noGrp="1"/>
          </p:cNvSpPr>
          <p:nvPr>
            <p:ph idx="1"/>
          </p:nvPr>
        </p:nvSpPr>
        <p:spPr>
          <a:xfrm>
            <a:off x="4267201" y="1527048"/>
            <a:ext cx="4876800" cy="5330952"/>
          </a:xfrm>
        </p:spPr>
        <p:txBody>
          <a:bodyPr>
            <a:normAutofit/>
          </a:bodyPr>
          <a:lstStyle/>
          <a:p>
            <a:r>
              <a:rPr lang="en-US" dirty="0" smtClean="0"/>
              <a:t>The four subunits are arranged in pairs</a:t>
            </a:r>
          </a:p>
          <a:p>
            <a:pPr lvl="1"/>
            <a:r>
              <a:rPr lang="en-US" dirty="0" smtClean="0"/>
              <a:t>The two sides come together to form a rung on the “twisted” ladder</a:t>
            </a:r>
          </a:p>
          <a:p>
            <a:r>
              <a:rPr lang="en-US" dirty="0" smtClean="0"/>
              <a:t>Called a Double Helix</a:t>
            </a:r>
          </a:p>
          <a:p>
            <a:r>
              <a:rPr lang="en-US" dirty="0" smtClean="0"/>
              <a:t>The nitrogen bases pair up…</a:t>
            </a:r>
          </a:p>
          <a:p>
            <a:pPr lvl="1"/>
            <a:r>
              <a:rPr lang="en-US" dirty="0" smtClean="0"/>
              <a:t>A with T</a:t>
            </a:r>
          </a:p>
          <a:p>
            <a:pPr lvl="1"/>
            <a:r>
              <a:rPr lang="en-US" dirty="0" smtClean="0"/>
              <a:t>G with 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4656231" cy="758952"/>
          </a:xfrm>
        </p:spPr>
        <p:txBody>
          <a:bodyPr/>
          <a:lstStyle/>
          <a:p>
            <a:r>
              <a:rPr lang="en-US" dirty="0" smtClean="0"/>
              <a:t>Nitrogen Bases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 Adenine</a:t>
            </a:r>
          </a:p>
          <a:p>
            <a:r>
              <a:rPr lang="en-US" dirty="0" smtClean="0"/>
              <a:t>T = Thymine</a:t>
            </a:r>
          </a:p>
          <a:p>
            <a:r>
              <a:rPr lang="en-US" dirty="0" smtClean="0"/>
              <a:t>C = Cytosine</a:t>
            </a:r>
          </a:p>
          <a:p>
            <a:r>
              <a:rPr lang="en-US" dirty="0" smtClean="0"/>
              <a:t>G = Guanine</a:t>
            </a:r>
          </a:p>
          <a:p>
            <a:endParaRPr lang="en-US" dirty="0" smtClean="0"/>
          </a:p>
          <a:p>
            <a:r>
              <a:rPr lang="en-US" dirty="0" smtClean="0"/>
              <a:t>A and G are </a:t>
            </a:r>
            <a:r>
              <a:rPr lang="en-US" dirty="0" err="1" smtClean="0"/>
              <a:t>purines</a:t>
            </a:r>
            <a:r>
              <a:rPr lang="en-US" dirty="0" smtClean="0"/>
              <a:t> – they have double ring of carbon and nitrogen atoms</a:t>
            </a:r>
          </a:p>
          <a:p>
            <a:r>
              <a:rPr lang="en-US" dirty="0" smtClean="0"/>
              <a:t>T and C are </a:t>
            </a:r>
            <a:r>
              <a:rPr lang="en-US" dirty="0" err="1" smtClean="0"/>
              <a:t>pyrimidines</a:t>
            </a:r>
            <a:r>
              <a:rPr lang="en-US" dirty="0" smtClean="0"/>
              <a:t> – they have a single ring of carbon and nitrogen atoms</a:t>
            </a:r>
          </a:p>
          <a:p>
            <a:pPr lvl="1"/>
            <a:r>
              <a:rPr lang="en-US" dirty="0" smtClean="0"/>
              <a:t>A double ring is compatible with a single ring so they pair up – form a chemical bond</a:t>
            </a:r>
          </a:p>
        </p:txBody>
      </p:sp>
      <p:pic>
        <p:nvPicPr>
          <p:cNvPr id="4" name="Picture 3"/>
          <p:cNvPicPr>
            <a:picLocks noChangeAspect="1"/>
          </p:cNvPicPr>
          <p:nvPr/>
        </p:nvPicPr>
        <p:blipFill>
          <a:blip r:embed="rId2"/>
          <a:stretch>
            <a:fillRect/>
          </a:stretch>
        </p:blipFill>
        <p:spPr>
          <a:xfrm>
            <a:off x="4731831" y="43370"/>
            <a:ext cx="4412170" cy="34378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a:t>
            </a:r>
            <a:endParaRPr lang="en-US" dirty="0"/>
          </a:p>
        </p:txBody>
      </p:sp>
      <p:pic>
        <p:nvPicPr>
          <p:cNvPr id="4" name="Picture 3"/>
          <p:cNvPicPr>
            <a:picLocks noChangeAspect="1"/>
          </p:cNvPicPr>
          <p:nvPr/>
        </p:nvPicPr>
        <p:blipFill>
          <a:blip r:embed="rId2"/>
          <a:stretch>
            <a:fillRect/>
          </a:stretch>
        </p:blipFill>
        <p:spPr>
          <a:xfrm>
            <a:off x="4047067" y="0"/>
            <a:ext cx="4886621" cy="3664966"/>
          </a:xfrm>
          <a:prstGeom prst="rect">
            <a:avLst/>
          </a:prstGeom>
        </p:spPr>
      </p:pic>
      <p:sp>
        <p:nvSpPr>
          <p:cNvPr id="3" name="Content Placeholder 2"/>
          <p:cNvSpPr>
            <a:spLocks noGrp="1"/>
          </p:cNvSpPr>
          <p:nvPr>
            <p:ph idx="1"/>
          </p:nvPr>
        </p:nvSpPr>
        <p:spPr>
          <a:xfrm>
            <a:off x="1435608" y="3285066"/>
            <a:ext cx="7498080" cy="2963333"/>
          </a:xfrm>
        </p:spPr>
        <p:txBody>
          <a:bodyPr/>
          <a:lstStyle/>
          <a:p>
            <a:r>
              <a:rPr lang="en-US" dirty="0" smtClean="0"/>
              <a:t>Hydrogen bonds hold the nitrogen bases together</a:t>
            </a:r>
          </a:p>
          <a:p>
            <a:pPr lvl="1"/>
            <a:r>
              <a:rPr lang="en-US" dirty="0" smtClean="0"/>
              <a:t>They share a proton</a:t>
            </a:r>
          </a:p>
          <a:p>
            <a:r>
              <a:rPr lang="en-US" dirty="0" smtClean="0"/>
              <a:t>A + T = 2 Hydrogen Bonds</a:t>
            </a:r>
          </a:p>
          <a:p>
            <a:r>
              <a:rPr lang="en-US" dirty="0" smtClean="0"/>
              <a:t>C + G = 3 Hydrogen Bonds</a:t>
            </a:r>
          </a:p>
          <a:p>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Code</a:t>
            </a:r>
            <a:endParaRPr lang="en-US" dirty="0"/>
          </a:p>
        </p:txBody>
      </p:sp>
      <p:sp>
        <p:nvSpPr>
          <p:cNvPr id="3" name="Content Placeholder 2"/>
          <p:cNvSpPr>
            <a:spLocks noGrp="1"/>
          </p:cNvSpPr>
          <p:nvPr>
            <p:ph idx="1"/>
          </p:nvPr>
        </p:nvSpPr>
        <p:spPr/>
        <p:txBody>
          <a:bodyPr>
            <a:normAutofit fontScale="92500"/>
          </a:bodyPr>
          <a:lstStyle/>
          <a:p>
            <a:r>
              <a:rPr lang="en-US" dirty="0" smtClean="0"/>
              <a:t>Once the chemical and structural properties of DNA were discovered, it was obvious that it could contain a code</a:t>
            </a:r>
          </a:p>
          <a:p>
            <a:r>
              <a:rPr lang="en-US" dirty="0" smtClean="0"/>
              <a:t>There are countless combinations of codes in countless orders that could give meanings</a:t>
            </a:r>
          </a:p>
          <a:p>
            <a:pPr lvl="1"/>
            <a:r>
              <a:rPr lang="en-US" dirty="0" smtClean="0"/>
              <a:t>Example:  ACAG,  AACG, GACA could all have different meanings even though there are composted of the same bases	</a:t>
            </a:r>
          </a:p>
          <a:p>
            <a:r>
              <a:rPr lang="en-US" dirty="0" smtClean="0"/>
              <a:t>The genetic code for an entire human is established by around 3 billion base pairs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pic>
        <p:nvPicPr>
          <p:cNvPr id="4" name="Picture 3"/>
          <p:cNvPicPr>
            <a:picLocks noChangeAspect="1"/>
          </p:cNvPicPr>
          <p:nvPr/>
        </p:nvPicPr>
        <p:blipFill>
          <a:blip r:embed="rId2"/>
          <a:stretch>
            <a:fillRect/>
          </a:stretch>
        </p:blipFill>
        <p:spPr>
          <a:xfrm>
            <a:off x="5004858" y="4445000"/>
            <a:ext cx="3365500" cy="2413000"/>
          </a:xfrm>
          <a:prstGeom prst="rect">
            <a:avLst/>
          </a:prstGeom>
        </p:spPr>
      </p:pic>
      <p:sp>
        <p:nvSpPr>
          <p:cNvPr id="3" name="Content Placeholder 2"/>
          <p:cNvSpPr>
            <a:spLocks noGrp="1"/>
          </p:cNvSpPr>
          <p:nvPr>
            <p:ph idx="1"/>
          </p:nvPr>
        </p:nvSpPr>
        <p:spPr>
          <a:xfrm>
            <a:off x="1100666" y="1066800"/>
            <a:ext cx="8043333" cy="4894920"/>
          </a:xfrm>
        </p:spPr>
        <p:txBody>
          <a:bodyPr>
            <a:normAutofit/>
          </a:bodyPr>
          <a:lstStyle/>
          <a:p>
            <a:r>
              <a:rPr lang="en-US" dirty="0" smtClean="0"/>
              <a:t>The ability to copy the codes in DNA is critical for its function</a:t>
            </a:r>
          </a:p>
          <a:p>
            <a:r>
              <a:rPr lang="en-US" dirty="0" smtClean="0"/>
              <a:t>The bases use weak bonds between the pairs to hold the sides of the ladder together.  </a:t>
            </a:r>
          </a:p>
          <a:p>
            <a:pPr lvl="1"/>
            <a:r>
              <a:rPr lang="en-US" dirty="0" smtClean="0"/>
              <a:t>The bases can pull apart at the weak bond to form two separate strands.</a:t>
            </a:r>
          </a:p>
          <a:p>
            <a:pPr lvl="1"/>
            <a:r>
              <a:rPr lang="en-US" dirty="0" smtClean="0"/>
              <a:t>Each strand then becomes a template (pattern) for a new molecule</a:t>
            </a:r>
            <a:endParaRPr lang="en-US" dirty="0"/>
          </a:p>
        </p:txBody>
      </p:sp>
      <p:sp>
        <p:nvSpPr>
          <p:cNvPr id="5" name="Rectangle 4"/>
          <p:cNvSpPr/>
          <p:nvPr/>
        </p:nvSpPr>
        <p:spPr>
          <a:xfrm>
            <a:off x="0" y="6627168"/>
            <a:ext cx="2639961" cy="230832"/>
          </a:xfrm>
          <a:prstGeom prst="rect">
            <a:avLst/>
          </a:prstGeom>
        </p:spPr>
        <p:txBody>
          <a:bodyPr wrap="square">
            <a:spAutoFit/>
          </a:bodyPr>
          <a:lstStyle/>
          <a:p>
            <a:r>
              <a:rPr lang="en-US" sz="900" dirty="0" smtClean="0"/>
              <a:t>https://www.youtube.com/watch?v=8kK2zwjRV0M</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 DNA helicase (an enzyme) attaches to a DNA molecule</a:t>
            </a:r>
          </a:p>
          <a:p>
            <a:r>
              <a:rPr lang="en-US" dirty="0" smtClean="0"/>
              <a:t>2. DNA helicase moves along the molecule, unzipping the 2 strands of DNA</a:t>
            </a:r>
          </a:p>
          <a:p>
            <a:pPr lvl="1"/>
            <a:r>
              <a:rPr lang="en-US" dirty="0" smtClean="0"/>
              <a:t>It breaks the H bonds between the nitrogen bases</a:t>
            </a:r>
          </a:p>
          <a:p>
            <a:r>
              <a:rPr lang="en-US" dirty="0" smtClean="0"/>
              <a:t>3. unpaired bases react with complimentary bases of nucleotides</a:t>
            </a:r>
          </a:p>
          <a:p>
            <a:r>
              <a:rPr lang="en-US" dirty="0" smtClean="0"/>
              <a:t>4. New H bonds are formed</a:t>
            </a:r>
          </a:p>
          <a:p>
            <a:pPr lvl="1"/>
            <a:r>
              <a:rPr lang="en-US" dirty="0" smtClean="0"/>
              <a:t>DNA polymerase (an enzyme) catalyzes the process</a:t>
            </a:r>
          </a:p>
          <a:p>
            <a:r>
              <a:rPr lang="en-US" dirty="0" smtClean="0"/>
              <a:t>5. Two identical molecules are formed</a:t>
            </a:r>
          </a:p>
          <a:p>
            <a:pPr lvl="1"/>
            <a:r>
              <a:rPr lang="en-US" dirty="0" smtClean="0"/>
              <a:t>Each contains one old and one new strand</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sp>
        <p:nvSpPr>
          <p:cNvPr id="3" name="Content Placeholder 2"/>
          <p:cNvSpPr>
            <a:spLocks noGrp="1"/>
          </p:cNvSpPr>
          <p:nvPr>
            <p:ph idx="1"/>
          </p:nvPr>
        </p:nvSpPr>
        <p:spPr>
          <a:xfrm>
            <a:off x="897467" y="1117600"/>
            <a:ext cx="8036221" cy="2381909"/>
          </a:xfrm>
        </p:spPr>
        <p:txBody>
          <a:bodyPr>
            <a:normAutofit fontScale="85000" lnSpcReduction="10000"/>
          </a:bodyPr>
          <a:lstStyle/>
          <a:p>
            <a:r>
              <a:rPr lang="en-US" dirty="0" smtClean="0"/>
              <a:t>Multiple sites are used to replicate the cell faster</a:t>
            </a:r>
          </a:p>
          <a:p>
            <a:pPr lvl="1"/>
            <a:r>
              <a:rPr lang="en-US" dirty="0" smtClean="0"/>
              <a:t>Example – 1 DNA molecule from a fruit fly takes 16 days to be replicated with only 1 enzyme</a:t>
            </a:r>
          </a:p>
          <a:p>
            <a:pPr lvl="1"/>
            <a:r>
              <a:rPr lang="en-US" dirty="0" smtClean="0"/>
              <a:t>The same DNA molecule under normal circumstances with around 6,000 sites take ~ 3 minutes</a:t>
            </a:r>
          </a:p>
        </p:txBody>
      </p:sp>
      <p:pic>
        <p:nvPicPr>
          <p:cNvPr id="4" name="Picture 3"/>
          <p:cNvPicPr>
            <a:picLocks noChangeAspect="1"/>
          </p:cNvPicPr>
          <p:nvPr/>
        </p:nvPicPr>
        <p:blipFill>
          <a:blip r:embed="rId2"/>
          <a:stretch>
            <a:fillRect/>
          </a:stretch>
        </p:blipFill>
        <p:spPr>
          <a:xfrm>
            <a:off x="1322513" y="3499509"/>
            <a:ext cx="6366709" cy="33584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90150" y="1403349"/>
            <a:ext cx="2785150" cy="56231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3" name="Content Placeholder 2"/>
          <p:cNvSpPr>
            <a:spLocks noGrp="1"/>
          </p:cNvSpPr>
          <p:nvPr>
            <p:ph idx="1"/>
          </p:nvPr>
        </p:nvSpPr>
        <p:spPr>
          <a:xfrm>
            <a:off x="1151467" y="4267200"/>
            <a:ext cx="7992533" cy="2590800"/>
          </a:xfrm>
        </p:spPr>
        <p:txBody>
          <a:bodyPr>
            <a:normAutofit fontScale="92500" lnSpcReduction="20000"/>
          </a:bodyPr>
          <a:lstStyle/>
          <a:p>
            <a:r>
              <a:rPr lang="en-US" dirty="0" smtClean="0"/>
              <a:t>Errors are rare, but they do happen</a:t>
            </a:r>
          </a:p>
          <a:p>
            <a:r>
              <a:rPr lang="en-US" dirty="0" smtClean="0"/>
              <a:t>Proofreading enzymes go through the DNA molecule and repair errors made during replication</a:t>
            </a:r>
          </a:p>
          <a:p>
            <a:r>
              <a:rPr lang="en-US" dirty="0" smtClean="0"/>
              <a:t>In the end, errors occur at the rate of around 1 error/ billion nucleotides</a:t>
            </a:r>
          </a:p>
          <a:p>
            <a:endParaRPr lang="en-US" dirty="0"/>
          </a:p>
        </p:txBody>
      </p:sp>
      <p:pic>
        <p:nvPicPr>
          <p:cNvPr id="6" name="Picture 5"/>
          <p:cNvPicPr>
            <a:picLocks noChangeAspect="1"/>
          </p:cNvPicPr>
          <p:nvPr/>
        </p:nvPicPr>
        <p:blipFill>
          <a:blip r:embed="rId2"/>
          <a:stretch>
            <a:fillRect/>
          </a:stretch>
        </p:blipFill>
        <p:spPr>
          <a:xfrm>
            <a:off x="3902359" y="0"/>
            <a:ext cx="4191774" cy="42809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When two organisms reproduce, their offspring get their genetic instructions from their parents genes.</a:t>
            </a:r>
          </a:p>
          <a:p>
            <a:r>
              <a:rPr lang="en-US" dirty="0" smtClean="0"/>
              <a:t>The genes determine which traits (characteristics) each offspring will have.  </a:t>
            </a:r>
          </a:p>
          <a:p>
            <a:r>
              <a:rPr lang="en-US" dirty="0" smtClean="0"/>
              <a:t>All organisms pass their traits on in this manner</a:t>
            </a:r>
          </a:p>
          <a:p>
            <a:pPr lvl="1"/>
            <a:r>
              <a:rPr lang="en-US" dirty="0" smtClean="0"/>
              <a:t>Because of this, many offspring resemble their parents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21515" y="3770507"/>
            <a:ext cx="4012173" cy="3087493"/>
          </a:xfrm>
          <a:prstGeom prst="rect">
            <a:avLst/>
          </a:prstGeom>
        </p:spPr>
      </p:pic>
      <p:sp>
        <p:nvSpPr>
          <p:cNvPr id="2" name="Title 1"/>
          <p:cNvSpPr>
            <a:spLocks noGrp="1"/>
          </p:cNvSpPr>
          <p:nvPr>
            <p:ph type="title"/>
          </p:nvPr>
        </p:nvSpPr>
        <p:spPr/>
        <p:txBody>
          <a:bodyPr/>
          <a:lstStyle/>
          <a:p>
            <a:r>
              <a:rPr lang="en-US" dirty="0" smtClean="0"/>
              <a:t>DNA Damage and Repair</a:t>
            </a:r>
            <a:endParaRPr lang="en-US" dirty="0"/>
          </a:p>
        </p:txBody>
      </p:sp>
      <p:sp>
        <p:nvSpPr>
          <p:cNvPr id="3" name="Content Placeholder 2"/>
          <p:cNvSpPr>
            <a:spLocks noGrp="1"/>
          </p:cNvSpPr>
          <p:nvPr>
            <p:ph idx="1"/>
          </p:nvPr>
        </p:nvSpPr>
        <p:spPr>
          <a:xfrm>
            <a:off x="999067" y="1066800"/>
            <a:ext cx="7934621" cy="2963333"/>
          </a:xfrm>
        </p:spPr>
        <p:txBody>
          <a:bodyPr>
            <a:normAutofit lnSpcReduction="10000"/>
          </a:bodyPr>
          <a:lstStyle/>
          <a:p>
            <a:r>
              <a:rPr lang="en-US" dirty="0" smtClean="0"/>
              <a:t>Damage to DNA is caused by heat, radiation (sun), and chemicals (cigarettes)</a:t>
            </a:r>
          </a:p>
          <a:p>
            <a:pPr lvl="1"/>
            <a:r>
              <a:rPr lang="en-US" dirty="0" smtClean="0"/>
              <a:t>What does this have to do with cancer?</a:t>
            </a:r>
          </a:p>
          <a:p>
            <a:r>
              <a:rPr lang="en-US" dirty="0" smtClean="0"/>
              <a:t>Body heat itself is able to break the bonds between Deoxyribose (sugar) and </a:t>
            </a:r>
            <a:r>
              <a:rPr lang="en-US" dirty="0" err="1" smtClean="0"/>
              <a:t>purines</a:t>
            </a:r>
            <a:r>
              <a:rPr lang="en-US" dirty="0" smtClean="0"/>
              <a:t> (adenine and guanine)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Damage and Repair</a:t>
            </a:r>
            <a:endParaRPr lang="en-US" dirty="0"/>
          </a:p>
        </p:txBody>
      </p:sp>
      <p:sp>
        <p:nvSpPr>
          <p:cNvPr id="3" name="Content Placeholder 2"/>
          <p:cNvSpPr>
            <a:spLocks noGrp="1"/>
          </p:cNvSpPr>
          <p:nvPr>
            <p:ph idx="1"/>
          </p:nvPr>
        </p:nvSpPr>
        <p:spPr/>
        <p:txBody>
          <a:bodyPr/>
          <a:lstStyle/>
          <a:p>
            <a:r>
              <a:rPr lang="en-US" dirty="0" smtClean="0"/>
              <a:t>Repair enzymes replace the damaged nucleotides with undamaged ones – errors rarely go unnoticed</a:t>
            </a:r>
          </a:p>
          <a:p>
            <a:r>
              <a:rPr lang="en-US" dirty="0" smtClean="0"/>
              <a:t>Carcinogens can elevate the chances of damage to occur and increase the chance that a damaged strand can go without being repaired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8" y="274637"/>
            <a:ext cx="3315460" cy="1418695"/>
          </a:xfrm>
        </p:spPr>
        <p:txBody>
          <a:bodyPr>
            <a:normAutofit/>
          </a:bodyPr>
          <a:lstStyle/>
          <a:p>
            <a:r>
              <a:rPr lang="en-US" dirty="0" smtClean="0"/>
              <a:t>DNA Expression</a:t>
            </a:r>
            <a:endParaRPr lang="en-US" dirty="0"/>
          </a:p>
        </p:txBody>
      </p:sp>
      <p:sp>
        <p:nvSpPr>
          <p:cNvPr id="3" name="Content Placeholder 2"/>
          <p:cNvSpPr>
            <a:spLocks noGrp="1"/>
          </p:cNvSpPr>
          <p:nvPr>
            <p:ph idx="1"/>
          </p:nvPr>
        </p:nvSpPr>
        <p:spPr>
          <a:xfrm>
            <a:off x="999068" y="2571538"/>
            <a:ext cx="8144932" cy="4286462"/>
          </a:xfrm>
        </p:spPr>
        <p:txBody>
          <a:bodyPr/>
          <a:lstStyle/>
          <a:p>
            <a:r>
              <a:rPr lang="en-US" dirty="0" smtClean="0"/>
              <a:t>DNA is the blueprint for the body </a:t>
            </a:r>
          </a:p>
          <a:p>
            <a:r>
              <a:rPr lang="en-US" dirty="0" smtClean="0"/>
              <a:t>There is some extra information that is not used</a:t>
            </a:r>
          </a:p>
          <a:p>
            <a:pPr lvl="1"/>
            <a:r>
              <a:rPr lang="en-US" dirty="0" smtClean="0"/>
              <a:t>This extra is like a buffer</a:t>
            </a:r>
          </a:p>
          <a:p>
            <a:r>
              <a:rPr lang="en-US" dirty="0" smtClean="0"/>
              <a:t>Useable DNA is information that can be expressed in the form of genes	</a:t>
            </a:r>
          </a:p>
          <a:p>
            <a:pPr lvl="1"/>
            <a:r>
              <a:rPr lang="en-US" dirty="0" smtClean="0"/>
              <a:t>Expressed genes make proteins</a:t>
            </a:r>
            <a:endParaRPr lang="en-US" dirty="0"/>
          </a:p>
        </p:txBody>
      </p:sp>
      <p:pic>
        <p:nvPicPr>
          <p:cNvPr id="4" name="Picture 3"/>
          <p:cNvPicPr>
            <a:picLocks noChangeAspect="1"/>
          </p:cNvPicPr>
          <p:nvPr/>
        </p:nvPicPr>
        <p:blipFill>
          <a:blip r:embed="rId2"/>
          <a:stretch>
            <a:fillRect/>
          </a:stretch>
        </p:blipFill>
        <p:spPr>
          <a:xfrm>
            <a:off x="4314527" y="0"/>
            <a:ext cx="4829473" cy="257153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411164"/>
            <a:ext cx="2414355" cy="2446835"/>
          </a:xfrm>
          <a:prstGeom prst="rect">
            <a:avLst/>
          </a:prstGeom>
        </p:spPr>
      </p:pic>
      <p:sp>
        <p:nvSpPr>
          <p:cNvPr id="2" name="Title 1"/>
          <p:cNvSpPr>
            <a:spLocks noGrp="1"/>
          </p:cNvSpPr>
          <p:nvPr>
            <p:ph type="title"/>
          </p:nvPr>
        </p:nvSpPr>
        <p:spPr/>
        <p:txBody>
          <a:bodyPr/>
          <a:lstStyle/>
          <a:p>
            <a:r>
              <a:rPr lang="en-US" dirty="0" smtClean="0"/>
              <a:t>Proteins and Cell Functioning</a:t>
            </a:r>
            <a:endParaRPr lang="en-US" dirty="0"/>
          </a:p>
        </p:txBody>
      </p:sp>
      <p:sp>
        <p:nvSpPr>
          <p:cNvPr id="3" name="Content Placeholder 2"/>
          <p:cNvSpPr>
            <a:spLocks noGrp="1"/>
          </p:cNvSpPr>
          <p:nvPr>
            <p:ph idx="1"/>
          </p:nvPr>
        </p:nvSpPr>
        <p:spPr/>
        <p:txBody>
          <a:bodyPr>
            <a:normAutofit/>
          </a:bodyPr>
          <a:lstStyle/>
          <a:p>
            <a:r>
              <a:rPr lang="en-US" dirty="0" smtClean="0"/>
              <a:t>The work of the cell is carried out by the many molecules the cell makes (synthesizes)</a:t>
            </a:r>
          </a:p>
          <a:p>
            <a:pPr lvl="1"/>
            <a:r>
              <a:rPr lang="en-US" dirty="0" smtClean="0"/>
              <a:t>Many are proteins</a:t>
            </a:r>
          </a:p>
          <a:p>
            <a:pPr lvl="1"/>
            <a:r>
              <a:rPr lang="en-US" dirty="0" smtClean="0"/>
              <a:t>Proteins are long chains</a:t>
            </a:r>
          </a:p>
          <a:p>
            <a:pPr lvl="1"/>
            <a:r>
              <a:rPr lang="en-US" dirty="0" smtClean="0"/>
              <a:t>Proteins are formed from various combinations of 20 kinds of amino acids arranged in sequences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 and Cell Functioning</a:t>
            </a:r>
            <a:endParaRPr lang="en-US" dirty="0"/>
          </a:p>
        </p:txBody>
      </p:sp>
      <p:sp>
        <p:nvSpPr>
          <p:cNvPr id="3" name="Content Placeholder 2"/>
          <p:cNvSpPr>
            <a:spLocks noGrp="1"/>
          </p:cNvSpPr>
          <p:nvPr>
            <p:ph idx="1"/>
          </p:nvPr>
        </p:nvSpPr>
        <p:spPr/>
        <p:txBody>
          <a:bodyPr/>
          <a:lstStyle/>
          <a:p>
            <a:r>
              <a:rPr lang="en-US" dirty="0" smtClean="0"/>
              <a:t>The sequence of amino acids creates the shape of the molecule</a:t>
            </a:r>
          </a:p>
          <a:p>
            <a:pPr lvl="1"/>
            <a:r>
              <a:rPr lang="en-US" dirty="0" smtClean="0"/>
              <a:t>Some of the amino acids are attracted to other amino acids, they bond</a:t>
            </a:r>
          </a:p>
          <a:p>
            <a:pPr lvl="1"/>
            <a:r>
              <a:rPr lang="en-US" dirty="0" smtClean="0"/>
              <a:t>These bonds form folds  and bends.</a:t>
            </a:r>
          </a:p>
          <a:p>
            <a:r>
              <a:rPr lang="en-US" dirty="0" smtClean="0"/>
              <a:t>The shape of the protein allows it to carry out its function in the cell</a:t>
            </a:r>
          </a:p>
          <a:p>
            <a:pPr lvl="1"/>
            <a:r>
              <a:rPr lang="en-US" dirty="0" smtClean="0"/>
              <a:t>Enzymes are proteins that need a specific shape to function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56571" y="3701194"/>
            <a:ext cx="3543962" cy="3156806"/>
          </a:xfrm>
          <a:prstGeom prst="rect">
            <a:avLst/>
          </a:prstGeom>
        </p:spPr>
      </p:pic>
      <p:sp>
        <p:nvSpPr>
          <p:cNvPr id="2" name="Title 1"/>
          <p:cNvSpPr>
            <a:spLocks noGrp="1"/>
          </p:cNvSpPr>
          <p:nvPr>
            <p:ph type="title"/>
          </p:nvPr>
        </p:nvSpPr>
        <p:spPr/>
        <p:txBody>
          <a:bodyPr/>
          <a:lstStyle/>
          <a:p>
            <a:r>
              <a:rPr lang="en-US" dirty="0" smtClean="0"/>
              <a:t>Proteins and Cell Functioning</a:t>
            </a:r>
            <a:endParaRPr lang="en-US" dirty="0"/>
          </a:p>
        </p:txBody>
      </p:sp>
      <p:sp>
        <p:nvSpPr>
          <p:cNvPr id="3" name="Content Placeholder 2"/>
          <p:cNvSpPr>
            <a:spLocks noGrp="1"/>
          </p:cNvSpPr>
          <p:nvPr>
            <p:ph idx="1"/>
          </p:nvPr>
        </p:nvSpPr>
        <p:spPr/>
        <p:txBody>
          <a:bodyPr/>
          <a:lstStyle/>
          <a:p>
            <a:r>
              <a:rPr lang="en-US" dirty="0" smtClean="0"/>
              <a:t>Some proteins in the cell work within organelles</a:t>
            </a:r>
          </a:p>
          <a:p>
            <a:pPr lvl="1"/>
            <a:r>
              <a:rPr lang="en-US" dirty="0" smtClean="0"/>
              <a:t>Some are imbedded in the cell membrane</a:t>
            </a:r>
          </a:p>
          <a:p>
            <a:pPr lvl="1"/>
            <a:r>
              <a:rPr lang="en-US" dirty="0" smtClean="0"/>
              <a:t>Some are hormones, antibodies…</a:t>
            </a:r>
          </a:p>
          <a:p>
            <a:pPr lvl="1"/>
            <a:r>
              <a:rPr lang="en-US" dirty="0" smtClean="0"/>
              <a:t>Proteins give your eyes and skin their color </a:t>
            </a:r>
            <a:endParaRPr lang="en-US" dirty="0"/>
          </a:p>
        </p:txBody>
      </p:sp>
      <p:pic>
        <p:nvPicPr>
          <p:cNvPr id="4" name="Picture 3"/>
          <p:cNvPicPr>
            <a:picLocks noChangeAspect="1"/>
          </p:cNvPicPr>
          <p:nvPr/>
        </p:nvPicPr>
        <p:blipFill>
          <a:blip r:embed="rId3"/>
          <a:stretch>
            <a:fillRect/>
          </a:stretch>
        </p:blipFill>
        <p:spPr>
          <a:xfrm>
            <a:off x="1066800" y="4317665"/>
            <a:ext cx="3791257" cy="254033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DNA-Protein Connection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Cells store large amounts of coded information in the genes</a:t>
            </a:r>
          </a:p>
          <a:p>
            <a:pPr lvl="1"/>
            <a:r>
              <a:rPr lang="en-US" dirty="0" smtClean="0"/>
              <a:t>A lot of the genes are used to make proteins</a:t>
            </a:r>
          </a:p>
          <a:p>
            <a:pPr lvl="1"/>
            <a:r>
              <a:rPr lang="en-US" dirty="0" smtClean="0"/>
              <a:t>Proteins are made at the ribosomes based on the DNA codes</a:t>
            </a:r>
          </a:p>
          <a:p>
            <a:endParaRPr lang="en-US" dirty="0" smtClean="0"/>
          </a:p>
          <a:p>
            <a:r>
              <a:rPr lang="en-US" dirty="0" smtClean="0"/>
              <a:t>Because offspring get their genes from their parents, the proteins produced are very similar</a:t>
            </a:r>
          </a:p>
          <a:p>
            <a:pPr lvl="1"/>
            <a:r>
              <a:rPr lang="en-US" dirty="0" smtClean="0"/>
              <a:t>This is what causes the resemblance between the offspring and their </a:t>
            </a:r>
            <a:r>
              <a:rPr lang="en-US" dirty="0" err="1" smtClean="0"/>
              <a:t>parent(s</a:t>
            </a:r>
            <a:r>
              <a:rPr lang="en-US" dirty="0" smtClean="0"/>
              <a:t>)</a:t>
            </a:r>
          </a:p>
          <a:p>
            <a:pPr lvl="1"/>
            <a:r>
              <a:rPr lang="en-US" dirty="0" smtClean="0"/>
              <a:t>The same types of proteins, with similar shapes give a resemblance</a:t>
            </a:r>
          </a:p>
          <a:p>
            <a:pPr lvl="2"/>
            <a:r>
              <a:rPr lang="en-US" dirty="0" smtClean="0"/>
              <a:t>Hair texture (curly, straight) is determined by a protein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DNA-Protein Connection</a:t>
            </a:r>
            <a:endParaRPr lang="en-US" dirty="0"/>
          </a:p>
        </p:txBody>
      </p:sp>
      <p:sp>
        <p:nvSpPr>
          <p:cNvPr id="3" name="Content Placeholder 2"/>
          <p:cNvSpPr>
            <a:spLocks noGrp="1"/>
          </p:cNvSpPr>
          <p:nvPr>
            <p:ph idx="1"/>
          </p:nvPr>
        </p:nvSpPr>
        <p:spPr/>
        <p:txBody>
          <a:bodyPr/>
          <a:lstStyle/>
          <a:p>
            <a:r>
              <a:rPr lang="en-US" dirty="0" smtClean="0"/>
              <a:t>If a parents DNA is coded so that a protein does not function properly, the child may get the defective code and therefore defective protein production</a:t>
            </a:r>
          </a:p>
          <a:p>
            <a:pPr lvl="1"/>
            <a:r>
              <a:rPr lang="en-US" dirty="0" smtClean="0"/>
              <a:t>Example: An albino does not produce the usual amount of eye, hair, or skin color pigment. </a:t>
            </a:r>
          </a:p>
          <a:p>
            <a:pPr lvl="2"/>
            <a:r>
              <a:rPr lang="en-US" dirty="0" smtClean="0"/>
              <a:t>The condition arises from a defective gene passed onto the child from a parent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555467"/>
            <a:ext cx="2089228" cy="2015599"/>
          </a:xfrm>
          <a:prstGeom prst="rect">
            <a:avLst/>
          </a:prstGeom>
        </p:spPr>
      </p:pic>
      <p:sp>
        <p:nvSpPr>
          <p:cNvPr id="2" name="Title 1"/>
          <p:cNvSpPr>
            <a:spLocks noGrp="1"/>
          </p:cNvSpPr>
          <p:nvPr>
            <p:ph type="title"/>
          </p:nvPr>
        </p:nvSpPr>
        <p:spPr/>
        <p:txBody>
          <a:bodyPr/>
          <a:lstStyle/>
          <a:p>
            <a:r>
              <a:rPr lang="en-US" dirty="0" smtClean="0"/>
              <a:t>Protein Synthesis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process of synthesizing protein from DNA begins in the nucleus.  </a:t>
            </a:r>
          </a:p>
          <a:p>
            <a:r>
              <a:rPr lang="en-US" dirty="0" smtClean="0"/>
              <a:t>The DNA code is read by a special enzyme and then used to produce a “messenger” molecule</a:t>
            </a:r>
          </a:p>
          <a:p>
            <a:pPr lvl="1"/>
            <a:r>
              <a:rPr lang="en-US" dirty="0" smtClean="0"/>
              <a:t>The messenger travels to a ribosome</a:t>
            </a:r>
          </a:p>
          <a:p>
            <a:pPr lvl="1"/>
            <a:r>
              <a:rPr lang="en-US" dirty="0" smtClean="0"/>
              <a:t>Transfer molecules bring amino acids to the ribosome to be connected to make the protein</a:t>
            </a:r>
          </a:p>
          <a:p>
            <a:pPr lvl="1"/>
            <a:r>
              <a:rPr lang="en-US" dirty="0" smtClean="0"/>
              <a:t>The overall structure of the protein is determined by the gene’s DNA sequence in the nucleus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a:t>
            </a:r>
            <a:endParaRPr lang="en-US" dirty="0"/>
          </a:p>
        </p:txBody>
      </p:sp>
      <p:sp>
        <p:nvSpPr>
          <p:cNvPr id="3" name="Content Placeholder 2"/>
          <p:cNvSpPr>
            <a:spLocks noGrp="1"/>
          </p:cNvSpPr>
          <p:nvPr>
            <p:ph idx="1"/>
          </p:nvPr>
        </p:nvSpPr>
        <p:spPr>
          <a:xfrm>
            <a:off x="4605867" y="1417638"/>
            <a:ext cx="4538133" cy="5440362"/>
          </a:xfrm>
        </p:spPr>
        <p:txBody>
          <a:bodyPr/>
          <a:lstStyle/>
          <a:p>
            <a:r>
              <a:rPr lang="en-US" dirty="0" smtClean="0"/>
              <a:t>RNA is a single strand</a:t>
            </a:r>
          </a:p>
          <a:p>
            <a:pPr lvl="1"/>
            <a:r>
              <a:rPr lang="en-US" dirty="0" smtClean="0"/>
              <a:t>Sugar molecule = ribose</a:t>
            </a:r>
          </a:p>
          <a:p>
            <a:pPr lvl="1"/>
            <a:r>
              <a:rPr lang="en-US" dirty="0" smtClean="0"/>
              <a:t>Base </a:t>
            </a:r>
            <a:r>
              <a:rPr lang="en-US" dirty="0" err="1" smtClean="0"/>
              <a:t>uracil</a:t>
            </a:r>
            <a:r>
              <a:rPr lang="en-US" dirty="0" smtClean="0"/>
              <a:t> takes the place of the thymine</a:t>
            </a:r>
          </a:p>
          <a:p>
            <a:r>
              <a:rPr lang="en-US" dirty="0" smtClean="0"/>
              <a:t>There are three different types of RNA</a:t>
            </a:r>
          </a:p>
          <a:p>
            <a:pPr lvl="1"/>
            <a:r>
              <a:rPr lang="en-US" dirty="0" smtClean="0"/>
              <a:t>Messenger RNA (mRNA)</a:t>
            </a:r>
          </a:p>
          <a:p>
            <a:pPr lvl="1"/>
            <a:r>
              <a:rPr lang="en-US" dirty="0" smtClean="0"/>
              <a:t>Transfer RNA (</a:t>
            </a:r>
            <a:r>
              <a:rPr lang="en-US" dirty="0" err="1" smtClean="0"/>
              <a:t>tRNA</a:t>
            </a:r>
            <a:r>
              <a:rPr lang="en-US" dirty="0" smtClean="0"/>
              <a:t>)</a:t>
            </a:r>
          </a:p>
          <a:p>
            <a:pPr lvl="1"/>
            <a:r>
              <a:rPr lang="en-US" dirty="0" smtClean="0"/>
              <a:t>Ribosomal RNA (</a:t>
            </a:r>
            <a:r>
              <a:rPr lang="en-US" dirty="0" err="1" smtClean="0"/>
              <a:t>rRNA</a:t>
            </a:r>
            <a:r>
              <a:rPr lang="en-US" dirty="0" smtClean="0"/>
              <a:t>) </a:t>
            </a:r>
            <a:endParaRPr lang="en-US" dirty="0"/>
          </a:p>
        </p:txBody>
      </p:sp>
      <p:pic>
        <p:nvPicPr>
          <p:cNvPr id="4" name="Picture 3"/>
          <p:cNvPicPr>
            <a:picLocks noChangeAspect="1"/>
          </p:cNvPicPr>
          <p:nvPr/>
        </p:nvPicPr>
        <p:blipFill>
          <a:blip r:embed="rId2"/>
          <a:srcRect r="46696"/>
          <a:stretch>
            <a:fillRect/>
          </a:stretch>
        </p:blipFill>
        <p:spPr>
          <a:xfrm>
            <a:off x="0" y="1417638"/>
            <a:ext cx="4605867" cy="49003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Heredity and Genes</a:t>
            </a:r>
            <a:endParaRPr lang="en-US" dirty="0"/>
          </a:p>
        </p:txBody>
      </p:sp>
      <p:sp>
        <p:nvSpPr>
          <p:cNvPr id="3" name="Content Placeholder 2"/>
          <p:cNvSpPr>
            <a:spLocks noGrp="1"/>
          </p:cNvSpPr>
          <p:nvPr>
            <p:ph idx="1"/>
          </p:nvPr>
        </p:nvSpPr>
        <p:spPr>
          <a:xfrm>
            <a:off x="1043085" y="1447800"/>
            <a:ext cx="5192749" cy="5410200"/>
          </a:xfrm>
        </p:spPr>
        <p:txBody>
          <a:bodyPr>
            <a:normAutofit/>
          </a:bodyPr>
          <a:lstStyle/>
          <a:p>
            <a:r>
              <a:rPr lang="en-US" dirty="0" smtClean="0"/>
              <a:t>Heredity = passing of genetic information from generation to the next through reproduction</a:t>
            </a:r>
          </a:p>
          <a:p>
            <a:r>
              <a:rPr lang="en-US" dirty="0" smtClean="0"/>
              <a:t>DNA is organized in the form of genes in the chromosomes of each cell</a:t>
            </a:r>
          </a:p>
          <a:p>
            <a:r>
              <a:rPr lang="en-US" dirty="0" smtClean="0"/>
              <a:t>Recall that chromosomes, found in the nuclei, contain DNA molecules</a:t>
            </a:r>
          </a:p>
          <a:p>
            <a:endParaRPr lang="en-US" dirty="0"/>
          </a:p>
        </p:txBody>
      </p:sp>
      <p:pic>
        <p:nvPicPr>
          <p:cNvPr id="4" name="Picture 3"/>
          <p:cNvPicPr>
            <a:picLocks noChangeAspect="1"/>
          </p:cNvPicPr>
          <p:nvPr/>
        </p:nvPicPr>
        <p:blipFill>
          <a:blip r:embed="rId2"/>
          <a:stretch>
            <a:fillRect/>
          </a:stretch>
        </p:blipFill>
        <p:spPr>
          <a:xfrm>
            <a:off x="6322811" y="1961969"/>
            <a:ext cx="2821189" cy="359474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11935"/>
          <a:stretch>
            <a:fillRect/>
          </a:stretch>
        </p:blipFill>
        <p:spPr>
          <a:xfrm>
            <a:off x="5995723" y="-101599"/>
            <a:ext cx="3148278" cy="2319866"/>
          </a:xfrm>
          <a:prstGeom prst="rect">
            <a:avLst/>
          </a:prstGeom>
        </p:spPr>
      </p:pic>
      <p:sp>
        <p:nvSpPr>
          <p:cNvPr id="2" name="Title 1"/>
          <p:cNvSpPr>
            <a:spLocks noGrp="1"/>
          </p:cNvSpPr>
          <p:nvPr>
            <p:ph type="title"/>
          </p:nvPr>
        </p:nvSpPr>
        <p:spPr/>
        <p:txBody>
          <a:bodyPr/>
          <a:lstStyle/>
          <a:p>
            <a:r>
              <a:rPr lang="en-US" dirty="0" smtClean="0"/>
              <a:t>Transcription</a:t>
            </a:r>
            <a:endParaRPr lang="en-US" dirty="0"/>
          </a:p>
        </p:txBody>
      </p:sp>
      <p:sp>
        <p:nvSpPr>
          <p:cNvPr id="3" name="Content Placeholder 2"/>
          <p:cNvSpPr>
            <a:spLocks noGrp="1"/>
          </p:cNvSpPr>
          <p:nvPr>
            <p:ph idx="1"/>
          </p:nvPr>
        </p:nvSpPr>
        <p:spPr>
          <a:xfrm>
            <a:off x="1016000" y="1981200"/>
            <a:ext cx="7789672" cy="4876800"/>
          </a:xfrm>
        </p:spPr>
        <p:txBody>
          <a:bodyPr>
            <a:normAutofit fontScale="92500" lnSpcReduction="10000"/>
          </a:bodyPr>
          <a:lstStyle/>
          <a:p>
            <a:r>
              <a:rPr lang="en-US" dirty="0" smtClean="0"/>
              <a:t>Transcription occurs when the cell is between divisions and the DNA is stretched out as individual strands </a:t>
            </a:r>
          </a:p>
          <a:p>
            <a:r>
              <a:rPr lang="en-US" dirty="0" smtClean="0"/>
              <a:t>RNA nucleotides attach themselves and form a RNA chain</a:t>
            </a:r>
          </a:p>
          <a:p>
            <a:r>
              <a:rPr lang="en-US" dirty="0" smtClean="0"/>
              <a:t>Each gene produces a mRNA molecule</a:t>
            </a:r>
          </a:p>
          <a:p>
            <a:pPr lvl="1"/>
            <a:r>
              <a:rPr lang="en-US" dirty="0" smtClean="0"/>
              <a:t>The sequence of bases can create a messenger RNA which can code for the sequence of amino acids that will make a specific protein chain</a:t>
            </a:r>
          </a:p>
          <a:p>
            <a:r>
              <a:rPr lang="en-US" dirty="0" smtClean="0"/>
              <a:t>Other regions produce transfer RNA</a:t>
            </a:r>
          </a:p>
          <a:p>
            <a:pPr lvl="1"/>
            <a:r>
              <a:rPr lang="en-US" dirty="0" smtClean="0"/>
              <a:t>Carry amino acids to the code to build the protein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Codon</a:t>
            </a:r>
            <a:endParaRPr lang="en-US" dirty="0"/>
          </a:p>
        </p:txBody>
      </p:sp>
      <p:sp>
        <p:nvSpPr>
          <p:cNvPr id="3" name="Content Placeholder 2"/>
          <p:cNvSpPr>
            <a:spLocks noGrp="1"/>
          </p:cNvSpPr>
          <p:nvPr>
            <p:ph idx="1"/>
          </p:nvPr>
        </p:nvSpPr>
        <p:spPr>
          <a:xfrm>
            <a:off x="1032932" y="1614022"/>
            <a:ext cx="8111068" cy="5243977"/>
          </a:xfrm>
        </p:spPr>
        <p:txBody>
          <a:bodyPr>
            <a:normAutofit fontScale="85000" lnSpcReduction="20000"/>
          </a:bodyPr>
          <a:lstStyle/>
          <a:p>
            <a:r>
              <a:rPr lang="en-US" dirty="0" smtClean="0"/>
              <a:t>Codon is a specific group of 3 sequential bases of mRNA</a:t>
            </a:r>
          </a:p>
          <a:p>
            <a:r>
              <a:rPr lang="en-US" dirty="0" smtClean="0"/>
              <a:t>Each codon codes for a specific amino acid which is identified by the </a:t>
            </a:r>
            <a:r>
              <a:rPr lang="en-US" dirty="0" err="1" smtClean="0"/>
              <a:t>tRNA</a:t>
            </a:r>
            <a:endParaRPr lang="en-US" dirty="0" smtClean="0"/>
          </a:p>
          <a:p>
            <a:r>
              <a:rPr lang="en-US" dirty="0" smtClean="0"/>
              <a:t>64 possible codons</a:t>
            </a:r>
          </a:p>
          <a:p>
            <a:pPr lvl="1"/>
            <a:r>
              <a:rPr lang="en-US" dirty="0" smtClean="0"/>
              <a:t>There are 20 amino acids – several codons can identify an amino acid</a:t>
            </a:r>
          </a:p>
          <a:p>
            <a:pPr lvl="1"/>
            <a:r>
              <a:rPr lang="en-US" dirty="0" smtClean="0"/>
              <a:t>The universal start sequence is AUG</a:t>
            </a:r>
          </a:p>
          <a:p>
            <a:pPr lvl="1"/>
            <a:r>
              <a:rPr lang="en-US" dirty="0" smtClean="0"/>
              <a:t>The universal stop sequence is UGA</a:t>
            </a:r>
          </a:p>
          <a:p>
            <a:r>
              <a:rPr lang="en-US" dirty="0" err="1" smtClean="0"/>
              <a:t>Anticodon</a:t>
            </a:r>
            <a:r>
              <a:rPr lang="en-US" dirty="0" smtClean="0"/>
              <a:t> is a sequence of </a:t>
            </a:r>
            <a:r>
              <a:rPr lang="en-US" dirty="0" err="1" smtClean="0"/>
              <a:t>tRNA</a:t>
            </a:r>
            <a:r>
              <a:rPr lang="en-US" dirty="0" smtClean="0"/>
              <a:t> that is complimentary to mRNA</a:t>
            </a:r>
          </a:p>
          <a:p>
            <a:pPr lvl="1"/>
            <a:r>
              <a:rPr lang="en-US" dirty="0" smtClean="0"/>
              <a:t>Helps to determine the order of amino acids	</a:t>
            </a:r>
          </a:p>
          <a:p>
            <a:r>
              <a:rPr lang="en-US" dirty="0" smtClean="0"/>
              <a:t>Information from several genes may be used to form one protein</a:t>
            </a:r>
          </a:p>
          <a:p>
            <a:pPr lvl="1"/>
            <a:endParaRPr lang="en-US" dirty="0" smtClean="0"/>
          </a:p>
        </p:txBody>
      </p:sp>
      <p:pic>
        <p:nvPicPr>
          <p:cNvPr id="4" name="Picture 3"/>
          <p:cNvPicPr>
            <a:picLocks noChangeAspect="1"/>
          </p:cNvPicPr>
          <p:nvPr/>
        </p:nvPicPr>
        <p:blipFill>
          <a:blip r:embed="rId2"/>
          <a:stretch>
            <a:fillRect/>
          </a:stretch>
        </p:blipFill>
        <p:spPr>
          <a:xfrm>
            <a:off x="4207933" y="0"/>
            <a:ext cx="2006600" cy="1625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smtClean="0"/>
              <a:t>Codon Chart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5156" y="1057132"/>
            <a:ext cx="8528844" cy="580086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a:t>
            </a:r>
            <a:endParaRPr lang="en-US" dirty="0"/>
          </a:p>
        </p:txBody>
      </p:sp>
      <p:sp>
        <p:nvSpPr>
          <p:cNvPr id="3" name="Content Placeholder 2"/>
          <p:cNvSpPr>
            <a:spLocks noGrp="1"/>
          </p:cNvSpPr>
          <p:nvPr>
            <p:ph idx="1"/>
          </p:nvPr>
        </p:nvSpPr>
        <p:spPr>
          <a:xfrm>
            <a:off x="1435608" y="1168400"/>
            <a:ext cx="7708392" cy="5689600"/>
          </a:xfrm>
        </p:spPr>
        <p:txBody>
          <a:bodyPr>
            <a:normAutofit/>
          </a:bodyPr>
          <a:lstStyle/>
          <a:p>
            <a:r>
              <a:rPr lang="en-US" dirty="0" smtClean="0"/>
              <a:t>mRNA moves from the nucleus to the ribosome</a:t>
            </a:r>
          </a:p>
          <a:p>
            <a:r>
              <a:rPr lang="en-US" dirty="0" smtClean="0"/>
              <a:t>Coded message of the mRNA is “read” at the ribosome and is converted into a chain of amino acids</a:t>
            </a:r>
          </a:p>
          <a:p>
            <a:pPr lvl="1"/>
            <a:r>
              <a:rPr lang="en-US" dirty="0" smtClean="0"/>
              <a:t>Each molecule of </a:t>
            </a:r>
            <a:r>
              <a:rPr lang="en-US" dirty="0" err="1" smtClean="0"/>
              <a:t>tRNA</a:t>
            </a:r>
            <a:r>
              <a:rPr lang="en-US" dirty="0" smtClean="0"/>
              <a:t> has a segment that becomes attached to a particular amino acid in the cytoplasm</a:t>
            </a:r>
          </a:p>
          <a:p>
            <a:pPr lvl="1"/>
            <a:r>
              <a:rPr lang="en-US" dirty="0" smtClean="0"/>
              <a:t>The other end of the </a:t>
            </a:r>
            <a:r>
              <a:rPr lang="en-US" dirty="0" err="1" smtClean="0"/>
              <a:t>tRNA</a:t>
            </a:r>
            <a:r>
              <a:rPr lang="en-US" dirty="0" smtClean="0"/>
              <a:t> has an </a:t>
            </a:r>
            <a:r>
              <a:rPr lang="en-US" dirty="0" err="1" smtClean="0"/>
              <a:t>anticodon</a:t>
            </a:r>
            <a:r>
              <a:rPr lang="en-US" dirty="0" smtClean="0"/>
              <a:t> of 3 bases that matches a codon on mRNA for that particular amino acid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a:t>
            </a:r>
            <a:endParaRPr lang="en-US" dirty="0"/>
          </a:p>
        </p:txBody>
      </p:sp>
      <p:sp>
        <p:nvSpPr>
          <p:cNvPr id="3" name="Content Placeholder 2"/>
          <p:cNvSpPr>
            <a:spLocks noGrp="1"/>
          </p:cNvSpPr>
          <p:nvPr>
            <p:ph idx="1"/>
          </p:nvPr>
        </p:nvSpPr>
        <p:spPr>
          <a:xfrm>
            <a:off x="1435608" y="1447800"/>
            <a:ext cx="7498080" cy="5410200"/>
          </a:xfrm>
        </p:spPr>
        <p:txBody>
          <a:bodyPr>
            <a:normAutofit/>
          </a:bodyPr>
          <a:lstStyle/>
          <a:p>
            <a:r>
              <a:rPr lang="en-US" dirty="0" smtClean="0"/>
              <a:t>At the ribosome</a:t>
            </a:r>
          </a:p>
          <a:p>
            <a:pPr lvl="1"/>
            <a:r>
              <a:rPr lang="en-US" dirty="0" err="1" smtClean="0"/>
              <a:t>tRNA</a:t>
            </a:r>
            <a:r>
              <a:rPr lang="en-US" dirty="0" smtClean="0"/>
              <a:t> molecule with its amino acid temporarily bonds to its complimentary </a:t>
            </a:r>
            <a:r>
              <a:rPr lang="en-US" dirty="0" err="1" smtClean="0"/>
              <a:t>codon</a:t>
            </a:r>
            <a:r>
              <a:rPr lang="en-US" dirty="0" smtClean="0"/>
              <a:t> on the mRNA molecule</a:t>
            </a:r>
          </a:p>
          <a:p>
            <a:pPr lvl="1"/>
            <a:r>
              <a:rPr lang="en-US" dirty="0" smtClean="0"/>
              <a:t>mRNA molecule then moves past the ribosome to the next </a:t>
            </a:r>
            <a:r>
              <a:rPr lang="en-US" dirty="0" err="1" smtClean="0"/>
              <a:t>codon</a:t>
            </a:r>
            <a:r>
              <a:rPr lang="en-US" dirty="0" smtClean="0"/>
              <a:t> and another </a:t>
            </a:r>
            <a:r>
              <a:rPr lang="en-US" dirty="0" err="1" smtClean="0"/>
              <a:t>tRNA</a:t>
            </a:r>
            <a:r>
              <a:rPr lang="en-US" dirty="0" smtClean="0"/>
              <a:t> molecule bonds to it</a:t>
            </a:r>
          </a:p>
          <a:p>
            <a:pPr lvl="1"/>
            <a:r>
              <a:rPr lang="en-US" dirty="0" smtClean="0"/>
              <a:t>An enzyme then joins the amino acids, forming the protein chain</a:t>
            </a:r>
          </a:p>
          <a:p>
            <a:pPr lvl="1"/>
            <a:r>
              <a:rPr lang="en-US" dirty="0" smtClean="0"/>
              <a:t>Each </a:t>
            </a:r>
            <a:r>
              <a:rPr lang="en-US" dirty="0" err="1" smtClean="0"/>
              <a:t>tRNA</a:t>
            </a:r>
            <a:r>
              <a:rPr lang="en-US" dirty="0" smtClean="0"/>
              <a:t> molecule is released to repeat the task as the mRNA molecule moves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81203" y="1405283"/>
            <a:ext cx="8662797" cy="53309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Genes are segments of DNA</a:t>
            </a:r>
          </a:p>
          <a:p>
            <a:pPr lvl="1"/>
            <a:r>
              <a:rPr lang="en-US" dirty="0" smtClean="0"/>
              <a:t>Mutation = changes the normal message carried by the gene</a:t>
            </a:r>
          </a:p>
          <a:p>
            <a:pPr lvl="1"/>
            <a:r>
              <a:rPr lang="en-US" dirty="0" smtClean="0"/>
              <a:t>Even a small change in the DNA can lead to a big alteration in the expression of a gene</a:t>
            </a:r>
          </a:p>
          <a:p>
            <a:r>
              <a:rPr lang="en-US" dirty="0" smtClean="0"/>
              <a:t>Many mutations involve a substitution of one base for another</a:t>
            </a:r>
          </a:p>
          <a:p>
            <a:pPr lvl="1"/>
            <a:r>
              <a:rPr lang="en-US" dirty="0" smtClean="0"/>
              <a:t>This will cause a different amino acid to be placed in a protein</a:t>
            </a:r>
          </a:p>
          <a:p>
            <a:r>
              <a:rPr lang="en-US" dirty="0" smtClean="0"/>
              <a:t>Some mutations involve an insertion of an additional base into the sequence</a:t>
            </a:r>
          </a:p>
          <a:p>
            <a:pPr lvl="1"/>
            <a:r>
              <a:rPr lang="en-US" dirty="0" smtClean="0"/>
              <a:t>Like skipping a question on an answer sheet it effects everything after it, making most of them wrong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748" y="274638"/>
            <a:ext cx="5277940" cy="1143000"/>
          </a:xfrm>
        </p:spPr>
        <p:txBody>
          <a:bodyPr/>
          <a:lstStyle/>
          <a:p>
            <a:r>
              <a:rPr lang="en-US" dirty="0" smtClean="0"/>
              <a:t>Mutations</a:t>
            </a:r>
            <a:endParaRPr lang="en-US" dirty="0"/>
          </a:p>
        </p:txBody>
      </p:sp>
      <p:sp>
        <p:nvSpPr>
          <p:cNvPr id="3" name="Content Placeholder 2"/>
          <p:cNvSpPr>
            <a:spLocks noGrp="1"/>
          </p:cNvSpPr>
          <p:nvPr>
            <p:ph idx="1"/>
          </p:nvPr>
        </p:nvSpPr>
        <p:spPr>
          <a:xfrm>
            <a:off x="3285067" y="1527048"/>
            <a:ext cx="5858933" cy="4572000"/>
          </a:xfrm>
        </p:spPr>
        <p:txBody>
          <a:bodyPr/>
          <a:lstStyle/>
          <a:p>
            <a:r>
              <a:rPr lang="en-US" dirty="0" smtClean="0"/>
              <a:t>Some mutations involve the deletion of a base form the code</a:t>
            </a:r>
          </a:p>
          <a:p>
            <a:pPr lvl="1"/>
            <a:r>
              <a:rPr lang="en-US" dirty="0" smtClean="0"/>
              <a:t>This also alters everything after it</a:t>
            </a:r>
          </a:p>
          <a:p>
            <a:r>
              <a:rPr lang="en-US" dirty="0" smtClean="0"/>
              <a:t>Some mutations involve a rearranging of some bases</a:t>
            </a:r>
          </a:p>
          <a:p>
            <a:pPr lvl="1"/>
            <a:r>
              <a:rPr lang="en-US" dirty="0" smtClean="0"/>
              <a:t>This causes amino acids to alter locations</a:t>
            </a:r>
            <a:endParaRPr lang="en-US" dirty="0"/>
          </a:p>
        </p:txBody>
      </p:sp>
      <p:pic>
        <p:nvPicPr>
          <p:cNvPr id="4" name="Picture 3"/>
          <p:cNvPicPr>
            <a:picLocks noChangeAspect="1"/>
          </p:cNvPicPr>
          <p:nvPr/>
        </p:nvPicPr>
        <p:blipFill>
          <a:blip r:embed="rId2"/>
          <a:stretch>
            <a:fillRect/>
          </a:stretch>
        </p:blipFill>
        <p:spPr>
          <a:xfrm>
            <a:off x="0" y="228599"/>
            <a:ext cx="3015668" cy="662940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a:xfrm>
            <a:off x="1049866" y="1726460"/>
            <a:ext cx="7755805" cy="5131540"/>
          </a:xfrm>
        </p:spPr>
        <p:txBody>
          <a:bodyPr>
            <a:normAutofit fontScale="92500" lnSpcReduction="10000"/>
          </a:bodyPr>
          <a:lstStyle/>
          <a:p>
            <a:r>
              <a:rPr lang="en-US" dirty="0" smtClean="0"/>
              <a:t>These mutations are random and can be anywhere in the molecule</a:t>
            </a:r>
          </a:p>
          <a:p>
            <a:pPr lvl="1"/>
            <a:r>
              <a:rPr lang="en-US" dirty="0" smtClean="0"/>
              <a:t>This makes it really hard to predict how it can effect a protein</a:t>
            </a:r>
          </a:p>
          <a:p>
            <a:r>
              <a:rPr lang="en-US" dirty="0" smtClean="0"/>
              <a:t>When the DNA is altered it is very possible that the protein will be assembled incorrectly </a:t>
            </a:r>
          </a:p>
          <a:p>
            <a:pPr lvl="1"/>
            <a:r>
              <a:rPr lang="en-US" dirty="0" smtClean="0"/>
              <a:t>This will effect the folding of the protein</a:t>
            </a:r>
          </a:p>
          <a:p>
            <a:pPr lvl="1"/>
            <a:r>
              <a:rPr lang="en-US" dirty="0" smtClean="0"/>
              <a:t>This may result in the inability of the protein to function</a:t>
            </a:r>
          </a:p>
          <a:p>
            <a:pPr lvl="1"/>
            <a:r>
              <a:rPr lang="en-US" dirty="0" smtClean="0"/>
              <a:t>Example: Sickle Cell Disease</a:t>
            </a:r>
          </a:p>
          <a:p>
            <a:pPr lvl="2"/>
            <a:r>
              <a:rPr lang="en-US" dirty="0" smtClean="0"/>
              <a:t>The shape of the red blood cell is altered, it cannot hold oxygen well</a:t>
            </a:r>
            <a:endParaRPr lang="en-US" dirty="0"/>
          </a:p>
        </p:txBody>
      </p:sp>
      <p:pic>
        <p:nvPicPr>
          <p:cNvPr id="4" name="Picture 3"/>
          <p:cNvPicPr>
            <a:picLocks noChangeAspect="1"/>
          </p:cNvPicPr>
          <p:nvPr/>
        </p:nvPicPr>
        <p:blipFill>
          <a:blip r:embed="rId2"/>
          <a:stretch>
            <a:fillRect/>
          </a:stretch>
        </p:blipFill>
        <p:spPr>
          <a:xfrm>
            <a:off x="6980469" y="-156555"/>
            <a:ext cx="1825203" cy="188301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p:txBody>
          <a:bodyPr/>
          <a:lstStyle/>
          <a:p>
            <a:r>
              <a:rPr lang="en-US" dirty="0" smtClean="0"/>
              <a:t>Mutations can be so serious that the cell may die</a:t>
            </a:r>
          </a:p>
          <a:p>
            <a:r>
              <a:rPr lang="en-US" dirty="0" smtClean="0"/>
              <a:t>If a mutated cell passes along its DNA, ever cell in the body can have that defective code</a:t>
            </a:r>
          </a:p>
          <a:p>
            <a:endParaRPr lang="en-US" dirty="0" smtClean="0"/>
          </a:p>
          <a:p>
            <a:r>
              <a:rPr lang="en-US" dirty="0" smtClean="0"/>
              <a:t>In reproduction, only mutations in sex cells can be passed along to the offspring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Heredity and Genes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Human cells have thousands of genes in the nucleus</a:t>
            </a:r>
          </a:p>
          <a:p>
            <a:pPr lvl="1"/>
            <a:r>
              <a:rPr lang="en-US" dirty="0" smtClean="0"/>
              <a:t>Each gene has a separate piece of coded information</a:t>
            </a:r>
          </a:p>
          <a:p>
            <a:pPr lvl="2"/>
            <a:r>
              <a:rPr lang="en-US" dirty="0" smtClean="0"/>
              <a:t>A single gene pair can influence more than one trait however</a:t>
            </a:r>
          </a:p>
          <a:p>
            <a:pPr lvl="1"/>
            <a:r>
              <a:rPr lang="en-US" dirty="0" smtClean="0"/>
              <a:t>Some traits are easy to see</a:t>
            </a:r>
          </a:p>
          <a:p>
            <a:pPr lvl="2"/>
            <a:r>
              <a:rPr lang="en-US" dirty="0" smtClean="0"/>
              <a:t>Hair color, leaf shape, flower scent, wing structure</a:t>
            </a:r>
          </a:p>
          <a:p>
            <a:pPr lvl="1"/>
            <a:r>
              <a:rPr lang="en-US" dirty="0" smtClean="0"/>
              <a:t>The overall body shape is also an inherited trait</a:t>
            </a:r>
          </a:p>
          <a:p>
            <a:pPr lvl="2"/>
            <a:r>
              <a:rPr lang="en-US" dirty="0" smtClean="0"/>
              <a:t>Long slender toes or long ear lobes</a:t>
            </a:r>
          </a:p>
          <a:p>
            <a:pPr lvl="1"/>
            <a:r>
              <a:rPr lang="en-US" dirty="0" smtClean="0"/>
              <a:t>Some traits are not as easily visible</a:t>
            </a:r>
          </a:p>
          <a:p>
            <a:pPr lvl="2"/>
            <a:r>
              <a:rPr lang="en-US" dirty="0" smtClean="0"/>
              <a:t>Defective heart, single kidney, hormonal imbalance, diabetes,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Individuality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body is made up of many cells even though all the cells come from a single cell</a:t>
            </a:r>
          </a:p>
          <a:p>
            <a:r>
              <a:rPr lang="en-US" dirty="0" smtClean="0"/>
              <a:t>Every cell’s nucleus contains the same exact genetic information</a:t>
            </a:r>
          </a:p>
          <a:p>
            <a:endParaRPr lang="en-US" dirty="0" smtClean="0"/>
          </a:p>
          <a:p>
            <a:r>
              <a:rPr lang="en-US" dirty="0" smtClean="0"/>
              <a:t>How can cells have all the same information but be so different?</a:t>
            </a:r>
          </a:p>
          <a:p>
            <a:pPr lvl="1"/>
            <a:r>
              <a:rPr lang="en-US" dirty="0" smtClean="0"/>
              <a:t>Each cell only uses some of the genetic information</a:t>
            </a:r>
          </a:p>
          <a:p>
            <a:pPr lvl="1"/>
            <a:r>
              <a:rPr lang="en-US" dirty="0" smtClean="0"/>
              <a:t>It only uses the information it needs to run that particular type of cell</a:t>
            </a:r>
          </a:p>
          <a:p>
            <a:pPr lvl="1"/>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Individuality</a:t>
            </a:r>
            <a:endParaRPr lang="en-US" dirty="0"/>
          </a:p>
        </p:txBody>
      </p:sp>
      <p:sp>
        <p:nvSpPr>
          <p:cNvPr id="3" name="Content Placeholder 2"/>
          <p:cNvSpPr>
            <a:spLocks noGrp="1"/>
          </p:cNvSpPr>
          <p:nvPr>
            <p:ph idx="1"/>
          </p:nvPr>
        </p:nvSpPr>
        <p:spPr/>
        <p:txBody>
          <a:bodyPr/>
          <a:lstStyle/>
          <a:p>
            <a:r>
              <a:rPr lang="en-US" dirty="0" smtClean="0"/>
              <a:t>The internal and external environment of a cell can influence the genes that are activated and expressed</a:t>
            </a:r>
          </a:p>
          <a:p>
            <a:r>
              <a:rPr lang="en-US" dirty="0" smtClean="0"/>
              <a:t>This may help to influence the differentiation of cells during development</a:t>
            </a:r>
          </a:p>
          <a:p>
            <a:r>
              <a:rPr lang="en-US" dirty="0" smtClean="0"/>
              <a:t>Selective activation of genes can continue as conditions change throughout life</a:t>
            </a:r>
          </a:p>
          <a:p>
            <a:r>
              <a:rPr lang="en-US" dirty="0" smtClean="0"/>
              <a:t>Hormones can activate a particular gene, producing a specific protein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Individuality</a:t>
            </a:r>
            <a:endParaRPr lang="en-US" dirty="0"/>
          </a:p>
        </p:txBody>
      </p:sp>
      <p:sp>
        <p:nvSpPr>
          <p:cNvPr id="3" name="Content Placeholder 2"/>
          <p:cNvSpPr>
            <a:spLocks noGrp="1"/>
          </p:cNvSpPr>
          <p:nvPr>
            <p:ph idx="1"/>
          </p:nvPr>
        </p:nvSpPr>
        <p:spPr>
          <a:xfrm>
            <a:off x="982132" y="1422677"/>
            <a:ext cx="7823539" cy="5435323"/>
          </a:xfrm>
        </p:spPr>
        <p:txBody>
          <a:bodyPr>
            <a:normAutofit lnSpcReduction="10000"/>
          </a:bodyPr>
          <a:lstStyle/>
          <a:p>
            <a:r>
              <a:rPr lang="en-US" dirty="0" smtClean="0"/>
              <a:t>Even though genes are inherited, the environment can still affect the way some of the genes are expressed</a:t>
            </a:r>
          </a:p>
          <a:p>
            <a:pPr lvl="1"/>
            <a:r>
              <a:rPr lang="en-US" dirty="0" smtClean="0"/>
              <a:t>Example: Himalayan rabbit:</a:t>
            </a:r>
          </a:p>
          <a:p>
            <a:pPr lvl="2"/>
            <a:r>
              <a:rPr lang="en-US" dirty="0" smtClean="0"/>
              <a:t>As the outside temperature changes it can activate or inactivate genes for fur color</a:t>
            </a:r>
          </a:p>
          <a:p>
            <a:pPr lvl="2"/>
            <a:r>
              <a:rPr lang="en-US" dirty="0" smtClean="0"/>
              <a:t>When the rabbit is cold, black fur grows</a:t>
            </a:r>
          </a:p>
          <a:p>
            <a:pPr lvl="2"/>
            <a:r>
              <a:rPr lang="en-US" dirty="0" smtClean="0"/>
              <a:t>When the rabbit is warm, white fur grows</a:t>
            </a:r>
          </a:p>
          <a:p>
            <a:pPr lvl="1"/>
            <a:r>
              <a:rPr lang="en-US" dirty="0" smtClean="0"/>
              <a:t>Example: Identical Twins in different environments</a:t>
            </a:r>
          </a:p>
          <a:p>
            <a:pPr lvl="2"/>
            <a:r>
              <a:rPr lang="en-US" dirty="0" smtClean="0"/>
              <a:t>Different genes are expressed as a result of the environment</a:t>
            </a:r>
            <a:endParaRPr lang="en-US" dirty="0"/>
          </a:p>
        </p:txBody>
      </p:sp>
      <p:pic>
        <p:nvPicPr>
          <p:cNvPr id="4" name="Picture 3"/>
          <p:cNvPicPr>
            <a:picLocks noChangeAspect="1"/>
          </p:cNvPicPr>
          <p:nvPr/>
        </p:nvPicPr>
        <p:blipFill>
          <a:blip r:embed="rId2"/>
          <a:srcRect t="14706" r="34851"/>
          <a:stretch>
            <a:fillRect/>
          </a:stretch>
        </p:blipFill>
        <p:spPr>
          <a:xfrm>
            <a:off x="7236916" y="0"/>
            <a:ext cx="1907084" cy="158484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a:t>
            </a:r>
            <a:endParaRPr lang="en-US" dirty="0"/>
          </a:p>
        </p:txBody>
      </p:sp>
      <p:sp>
        <p:nvSpPr>
          <p:cNvPr id="3" name="Content Placeholder 2"/>
          <p:cNvSpPr>
            <a:spLocks noGrp="1"/>
          </p:cNvSpPr>
          <p:nvPr>
            <p:ph idx="1"/>
          </p:nvPr>
        </p:nvSpPr>
        <p:spPr/>
        <p:txBody>
          <a:bodyPr/>
          <a:lstStyle/>
          <a:p>
            <a:r>
              <a:rPr lang="en-US" dirty="0" smtClean="0"/>
              <a:t>Genetic Engineering = new technology that humans use to alter genetic information in organisms</a:t>
            </a:r>
          </a:p>
          <a:p>
            <a:r>
              <a:rPr lang="en-US" dirty="0" smtClean="0"/>
              <a:t>The organism may be altered for more desirable traits</a:t>
            </a:r>
          </a:p>
          <a:p>
            <a:pPr lvl="1"/>
            <a:r>
              <a:rPr lang="en-US" dirty="0" smtClean="0"/>
              <a:t>This isn’t all that new</a:t>
            </a:r>
          </a:p>
          <a:p>
            <a:pPr lvl="2"/>
            <a:r>
              <a:rPr lang="en-US" dirty="0" smtClean="0"/>
              <a:t>Biotechnology has been used to produce useful products for thousands of years</a:t>
            </a:r>
          </a:p>
          <a:p>
            <a:pPr lvl="2"/>
            <a:r>
              <a:rPr lang="en-US" dirty="0" smtClean="0"/>
              <a:t>Biotechnology = applying technology to biological science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Selective breeding = a process that produces domestic animals and new varieties of plants with traits that are favorable</a:t>
            </a:r>
          </a:p>
          <a:p>
            <a:pPr lvl="1"/>
            <a:r>
              <a:rPr lang="en-US" dirty="0" smtClean="0"/>
              <a:t>Many meats come from animals that have been breed to contain less fat</a:t>
            </a:r>
          </a:p>
          <a:p>
            <a:pPr lvl="1"/>
            <a:r>
              <a:rPr lang="en-US" dirty="0" smtClean="0"/>
              <a:t>Many fruits and vegetables we eat have been bred to be larger, sweeter, hardier, or juicier</a:t>
            </a:r>
          </a:p>
          <a:p>
            <a:r>
              <a:rPr lang="en-US" dirty="0" smtClean="0"/>
              <a:t>To do this a cross is made between to favorable organisms</a:t>
            </a:r>
          </a:p>
          <a:p>
            <a:pPr lvl="1"/>
            <a:r>
              <a:rPr lang="en-US" dirty="0" smtClean="0"/>
              <a:t>Farms may cross a bean plant with lots of pods with a plant that resists fungus growth; the offspring may have both features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Manipulation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Plants and animals have been genetically engineered by manipulating their DNA</a:t>
            </a:r>
          </a:p>
          <a:p>
            <a:r>
              <a:rPr lang="en-US" dirty="0" smtClean="0"/>
              <a:t>The manipulations result in new characteristics and new varieties of organisms</a:t>
            </a:r>
          </a:p>
          <a:p>
            <a:pPr lvl="1"/>
            <a:r>
              <a:rPr lang="en-US" dirty="0" smtClean="0"/>
              <a:t>This allows us to make new beneficial organisms</a:t>
            </a:r>
          </a:p>
          <a:p>
            <a:pPr lvl="1"/>
            <a:r>
              <a:rPr lang="en-US" dirty="0" smtClean="0"/>
              <a:t>Example: Plants that resist chemicals but kill bugs that feed on the plants</a:t>
            </a:r>
          </a:p>
          <a:p>
            <a:pPr lvl="1"/>
            <a:r>
              <a:rPr lang="en-US" dirty="0" smtClean="0"/>
              <a:t>Example: Bacteria that clean up oil spills</a:t>
            </a:r>
          </a:p>
          <a:p>
            <a:pPr lvl="1"/>
            <a:r>
              <a:rPr lang="en-US" dirty="0" smtClean="0"/>
              <a:t>Example: Bacteria that produce human growth hormone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Manipulation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method of altering genes in organisms uses special enzymes</a:t>
            </a:r>
          </a:p>
          <a:p>
            <a:r>
              <a:rPr lang="en-US" dirty="0" smtClean="0"/>
              <a:t>The enzymes cut DNA segments so they can be “spliced” (moved and attached) to the DNA of a new organism </a:t>
            </a:r>
          </a:p>
          <a:p>
            <a:r>
              <a:rPr lang="en-US" dirty="0" smtClean="0"/>
              <a:t>Once the gene has been spliced into the DNA, that organism will produce that protein</a:t>
            </a:r>
          </a:p>
          <a:p>
            <a:pPr lvl="1"/>
            <a:r>
              <a:rPr lang="en-US" dirty="0" smtClean="0"/>
              <a:t>Example: human gene for insulin can be spliced out and placed into a bacteria cell.  The bacteria cell will then produce insulin</a:t>
            </a:r>
          </a:p>
          <a:p>
            <a:pPr lvl="2"/>
            <a:r>
              <a:rPr lang="en-US" dirty="0" smtClean="0"/>
              <a:t>The insulin can then be used in diabetics to control blood sugar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Recombination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99118" y="1512279"/>
            <a:ext cx="6009664" cy="485602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Manipulation</a:t>
            </a:r>
            <a:endParaRPr lang="en-US" dirty="0"/>
          </a:p>
        </p:txBody>
      </p:sp>
      <p:sp>
        <p:nvSpPr>
          <p:cNvPr id="3" name="Content Placeholder 2"/>
          <p:cNvSpPr>
            <a:spLocks noGrp="1"/>
          </p:cNvSpPr>
          <p:nvPr>
            <p:ph idx="1"/>
          </p:nvPr>
        </p:nvSpPr>
        <p:spPr/>
        <p:txBody>
          <a:bodyPr>
            <a:normAutofit lnSpcReduction="10000"/>
          </a:bodyPr>
          <a:lstStyle/>
          <a:p>
            <a:r>
              <a:rPr lang="en-US" dirty="0" smtClean="0"/>
              <a:t>Other enzymes have been found that can be used to make lots of segments of DNA</a:t>
            </a:r>
          </a:p>
          <a:p>
            <a:pPr lvl="1"/>
            <a:r>
              <a:rPr lang="en-US" dirty="0" smtClean="0"/>
              <a:t>These can be used to make lots of copies of a DNA segment which we only have a small amount of.  </a:t>
            </a:r>
          </a:p>
          <a:p>
            <a:pPr lvl="1"/>
            <a:r>
              <a:rPr lang="en-US" dirty="0" smtClean="0"/>
              <a:t>This can be done with DNA found at a crime scene</a:t>
            </a:r>
          </a:p>
          <a:p>
            <a:pPr lvl="2"/>
            <a:r>
              <a:rPr lang="en-US" dirty="0" smtClean="0"/>
              <a:t>The DNA sample can be amplified (multiplied) many times so that the DNA can be compared to suspects DNA.</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Biotechnology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Healthcare can benefit from genetic manipulations</a:t>
            </a:r>
          </a:p>
          <a:p>
            <a:pPr lvl="1"/>
            <a:r>
              <a:rPr lang="en-US" dirty="0" smtClean="0"/>
              <a:t>Locate and decode genes that cause diseases</a:t>
            </a:r>
          </a:p>
          <a:p>
            <a:pPr lvl="2"/>
            <a:r>
              <a:rPr lang="en-US" dirty="0" smtClean="0"/>
              <a:t>We could then develop ways to treat the disease</a:t>
            </a:r>
          </a:p>
          <a:p>
            <a:pPr lvl="1"/>
            <a:r>
              <a:rPr lang="en-US" dirty="0" smtClean="0"/>
              <a:t>We may be able to alter the DNA in affected cells to cure a person</a:t>
            </a:r>
          </a:p>
          <a:p>
            <a:r>
              <a:rPr lang="en-US" dirty="0" smtClean="0"/>
              <a:t>People with genetic disease are sometimes unable to produce certain hormones, enzymes or other chemicals</a:t>
            </a:r>
          </a:p>
          <a:p>
            <a:pPr lvl="1"/>
            <a:r>
              <a:rPr lang="en-US" dirty="0" smtClean="0"/>
              <a:t>At one point in time we used the same chemical from animals but it was expensive and had side effects.  Now we can use genetically modified organisms to produce the same human hormones for us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Reproduction</a:t>
            </a:r>
            <a:endParaRPr lang="en-US" dirty="0"/>
          </a:p>
        </p:txBody>
      </p:sp>
      <p:sp>
        <p:nvSpPr>
          <p:cNvPr id="3" name="Content Placeholder 2"/>
          <p:cNvSpPr>
            <a:spLocks noGrp="1"/>
          </p:cNvSpPr>
          <p:nvPr>
            <p:ph idx="1"/>
          </p:nvPr>
        </p:nvSpPr>
        <p:spPr/>
        <p:txBody>
          <a:bodyPr/>
          <a:lstStyle/>
          <a:p>
            <a:r>
              <a:rPr lang="en-US" dirty="0" smtClean="0"/>
              <a:t>Two common methods of reproduction</a:t>
            </a:r>
          </a:p>
          <a:p>
            <a:pPr lvl="1"/>
            <a:r>
              <a:rPr lang="en-US" dirty="0" smtClean="0"/>
              <a:t>Asexual = Just one parent (single-celled organisms)</a:t>
            </a:r>
          </a:p>
          <a:p>
            <a:pPr lvl="1"/>
            <a:r>
              <a:rPr lang="en-US" dirty="0" smtClean="0"/>
              <a:t>Sexual = two parents</a:t>
            </a:r>
          </a:p>
          <a:p>
            <a:pPr lvl="1"/>
            <a:endParaRPr lang="en-US" dirty="0"/>
          </a:p>
        </p:txBody>
      </p:sp>
      <p:pic>
        <p:nvPicPr>
          <p:cNvPr id="4" name="Picture 3"/>
          <p:cNvPicPr>
            <a:picLocks noChangeAspect="1"/>
          </p:cNvPicPr>
          <p:nvPr/>
        </p:nvPicPr>
        <p:blipFill>
          <a:blip r:embed="rId2"/>
          <a:stretch>
            <a:fillRect/>
          </a:stretch>
        </p:blipFill>
        <p:spPr>
          <a:xfrm>
            <a:off x="1651819" y="3423480"/>
            <a:ext cx="6593429" cy="343451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a:xfrm>
            <a:off x="1049867" y="2336800"/>
            <a:ext cx="7883821" cy="4521200"/>
          </a:xfrm>
        </p:spPr>
        <p:txBody>
          <a:bodyPr/>
          <a:lstStyle/>
          <a:p>
            <a:r>
              <a:rPr lang="en-US" dirty="0" smtClean="0"/>
              <a:t>Set out to map the human genome. </a:t>
            </a:r>
          </a:p>
          <a:p>
            <a:r>
              <a:rPr lang="en-US" dirty="0" smtClean="0"/>
              <a:t>They wanted to identify what all the pieces of DNA code became as proteins and what they effected in the body</a:t>
            </a:r>
          </a:p>
          <a:p>
            <a:pPr lvl="1"/>
            <a:r>
              <a:rPr lang="en-US" dirty="0" smtClean="0"/>
              <a:t>Completed in April 2003</a:t>
            </a:r>
          </a:p>
          <a:p>
            <a:r>
              <a:rPr lang="en-US" dirty="0" smtClean="0"/>
              <a:t>Started due to great discoveries by Watson, Crick and Franklin.</a:t>
            </a:r>
            <a:endParaRPr lang="en-US" dirty="0"/>
          </a:p>
        </p:txBody>
      </p:sp>
      <p:pic>
        <p:nvPicPr>
          <p:cNvPr id="2050" name="Picture 2" descr="http://gandt.blogs.brynmawr.edu/files/2009/03/rfranklin.jpg"/>
          <p:cNvPicPr>
            <a:picLocks noChangeAspect="1" noChangeArrowheads="1"/>
          </p:cNvPicPr>
          <p:nvPr/>
        </p:nvPicPr>
        <p:blipFill>
          <a:blip r:embed="rId2"/>
          <a:srcRect/>
          <a:stretch>
            <a:fillRect/>
          </a:stretch>
        </p:blipFill>
        <p:spPr bwMode="auto">
          <a:xfrm>
            <a:off x="7162800" y="-203200"/>
            <a:ext cx="1981200" cy="2540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Asexual Reproduction</a:t>
            </a:r>
            <a:endParaRPr lang="en-US" dirty="0"/>
          </a:p>
        </p:txBody>
      </p:sp>
      <p:sp>
        <p:nvSpPr>
          <p:cNvPr id="3" name="Content Placeholder 2"/>
          <p:cNvSpPr>
            <a:spLocks noGrp="1"/>
          </p:cNvSpPr>
          <p:nvPr>
            <p:ph idx="1"/>
          </p:nvPr>
        </p:nvSpPr>
        <p:spPr/>
        <p:txBody>
          <a:bodyPr/>
          <a:lstStyle/>
          <a:p>
            <a:r>
              <a:rPr lang="en-US" dirty="0" smtClean="0"/>
              <a:t>All the genetic information come from one individual</a:t>
            </a:r>
          </a:p>
          <a:p>
            <a:pPr lvl="1"/>
            <a:r>
              <a:rPr lang="en-US" dirty="0" smtClean="0"/>
              <a:t>This means that the offspring are normally identical to that parent</a:t>
            </a:r>
          </a:p>
          <a:p>
            <a:r>
              <a:rPr lang="en-US" dirty="0" smtClean="0"/>
              <a:t>The genes are the same as those in the parent</a:t>
            </a:r>
          </a:p>
          <a:p>
            <a:pPr lvl="1"/>
            <a:r>
              <a:rPr lang="en-US" dirty="0" smtClean="0"/>
              <a:t>Identical genetic copies are known as clones</a:t>
            </a:r>
          </a:p>
          <a:p>
            <a:r>
              <a:rPr lang="en-US" dirty="0" smtClean="0"/>
              <a:t>Bacteria for example thousands and thousands of cells can be clones </a:t>
            </a:r>
            <a:endParaRPr lang="en-US" dirty="0"/>
          </a:p>
        </p:txBody>
      </p:sp>
      <p:pic>
        <p:nvPicPr>
          <p:cNvPr id="4" name="Picture 3"/>
          <p:cNvPicPr>
            <a:picLocks noChangeAspect="1"/>
          </p:cNvPicPr>
          <p:nvPr/>
        </p:nvPicPr>
        <p:blipFill>
          <a:blip r:embed="rId2"/>
          <a:stretch>
            <a:fillRect/>
          </a:stretch>
        </p:blipFill>
        <p:spPr>
          <a:xfrm>
            <a:off x="7184402" y="0"/>
            <a:ext cx="1959598" cy="15854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Two parents are required to produce offspring</a:t>
            </a:r>
          </a:p>
          <a:p>
            <a:pPr lvl="1"/>
            <a:r>
              <a:rPr lang="en-US" dirty="0" smtClean="0"/>
              <a:t>Each parent produces a sex cell</a:t>
            </a:r>
          </a:p>
          <a:p>
            <a:pPr lvl="2"/>
            <a:r>
              <a:rPr lang="en-US" dirty="0" smtClean="0"/>
              <a:t>Eggs = Female</a:t>
            </a:r>
          </a:p>
          <a:p>
            <a:pPr lvl="2"/>
            <a:r>
              <a:rPr lang="en-US" dirty="0" smtClean="0"/>
              <a:t>Sperm = Male</a:t>
            </a:r>
          </a:p>
          <a:p>
            <a:endParaRPr lang="en-US" dirty="0" smtClean="0"/>
          </a:p>
          <a:p>
            <a:r>
              <a:rPr lang="en-US" dirty="0" smtClean="0"/>
              <a:t>All body cells have a pair of chromosomes</a:t>
            </a:r>
          </a:p>
          <a:p>
            <a:pPr lvl="1"/>
            <a:r>
              <a:rPr lang="en-US" dirty="0" smtClean="0"/>
              <a:t>Sex cells only have a single chromosome of each type</a:t>
            </a:r>
          </a:p>
          <a:p>
            <a:pPr lvl="2"/>
            <a:r>
              <a:rPr lang="en-US" dirty="0" smtClean="0"/>
              <a:t>This is so when the cells combine, they have a pair</a:t>
            </a:r>
            <a:endParaRPr lang="en-US" dirty="0"/>
          </a:p>
        </p:txBody>
      </p:sp>
      <p:pic>
        <p:nvPicPr>
          <p:cNvPr id="4" name="Picture 3"/>
          <p:cNvPicPr>
            <a:picLocks noChangeAspect="1"/>
          </p:cNvPicPr>
          <p:nvPr/>
        </p:nvPicPr>
        <p:blipFill>
          <a:blip r:embed="rId2"/>
          <a:srcRect t="17313" b="14981"/>
          <a:stretch>
            <a:fillRect/>
          </a:stretch>
        </p:blipFill>
        <p:spPr>
          <a:xfrm>
            <a:off x="6587066" y="2832074"/>
            <a:ext cx="2556933" cy="13481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Recombination</a:t>
            </a:r>
            <a:endParaRPr lang="en-US" dirty="0"/>
          </a:p>
        </p:txBody>
      </p:sp>
      <p:sp>
        <p:nvSpPr>
          <p:cNvPr id="3" name="Content Placeholder 2"/>
          <p:cNvSpPr>
            <a:spLocks noGrp="1"/>
          </p:cNvSpPr>
          <p:nvPr>
            <p:ph idx="1"/>
          </p:nvPr>
        </p:nvSpPr>
        <p:spPr/>
        <p:txBody>
          <a:bodyPr>
            <a:normAutofit fontScale="92500"/>
          </a:bodyPr>
          <a:lstStyle/>
          <a:p>
            <a:r>
              <a:rPr lang="en-US" dirty="0" smtClean="0"/>
              <a:t>When the sperm and egg combine, a unique new cell is created</a:t>
            </a:r>
          </a:p>
          <a:p>
            <a:pPr lvl="1"/>
            <a:r>
              <a:rPr lang="en-US" dirty="0" smtClean="0"/>
              <a:t>This process is known as genetic recombination</a:t>
            </a:r>
          </a:p>
          <a:p>
            <a:r>
              <a:rPr lang="en-US" dirty="0" smtClean="0"/>
              <a:t>The offspring may resemble either or both parents but the offspring may not be identical to either</a:t>
            </a:r>
          </a:p>
          <a:p>
            <a:pPr lvl="1"/>
            <a:r>
              <a:rPr lang="en-US" dirty="0" smtClean="0"/>
              <a:t>Can inherit different genes and alleles from each parent</a:t>
            </a:r>
          </a:p>
          <a:p>
            <a:pPr lvl="2"/>
            <a:r>
              <a:rPr lang="en-US" dirty="0" smtClean="0"/>
              <a:t>Gene =</a:t>
            </a:r>
          </a:p>
          <a:p>
            <a:pPr lvl="2"/>
            <a:r>
              <a:rPr lang="en-US" dirty="0" smtClean="0"/>
              <a:t>Allele=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Code</a:t>
            </a:r>
            <a:endParaRPr lang="en-US" dirty="0"/>
          </a:p>
        </p:txBody>
      </p:sp>
      <p:pic>
        <p:nvPicPr>
          <p:cNvPr id="4" name="Picture 3"/>
          <p:cNvPicPr>
            <a:picLocks noChangeAspect="1"/>
          </p:cNvPicPr>
          <p:nvPr/>
        </p:nvPicPr>
        <p:blipFill>
          <a:blip r:embed="rId2"/>
          <a:srcRect l="12082" r="10700"/>
          <a:stretch>
            <a:fillRect/>
          </a:stretch>
        </p:blipFill>
        <p:spPr>
          <a:xfrm>
            <a:off x="0" y="2116667"/>
            <a:ext cx="2000567" cy="2590800"/>
          </a:xfrm>
          <a:prstGeom prst="rect">
            <a:avLst/>
          </a:prstGeom>
        </p:spPr>
      </p:pic>
      <p:sp>
        <p:nvSpPr>
          <p:cNvPr id="3" name="Content Placeholder 2"/>
          <p:cNvSpPr>
            <a:spLocks noGrp="1"/>
          </p:cNvSpPr>
          <p:nvPr>
            <p:ph idx="1"/>
          </p:nvPr>
        </p:nvSpPr>
        <p:spPr/>
        <p:txBody>
          <a:bodyPr/>
          <a:lstStyle/>
          <a:p>
            <a:r>
              <a:rPr lang="en-US" dirty="0" smtClean="0"/>
              <a:t>The genes that are passed from parent to offspring exist in the form of a chemical code</a:t>
            </a:r>
          </a:p>
          <a:p>
            <a:pPr lvl="1"/>
            <a:r>
              <a:rPr lang="en-US" dirty="0" smtClean="0"/>
              <a:t>It’s called the genetic code</a:t>
            </a:r>
          </a:p>
          <a:p>
            <a:r>
              <a:rPr lang="en-US" dirty="0" smtClean="0"/>
              <a:t>DNA resembles a flexible, twisted ladder formed from many smaller repeating units</a:t>
            </a:r>
          </a:p>
          <a:p>
            <a:pPr lvl="1"/>
            <a:r>
              <a:rPr lang="en-US" dirty="0" smtClean="0"/>
              <a:t>Found in Nucleus of eukaryotes</a:t>
            </a:r>
          </a:p>
          <a:p>
            <a:pPr lvl="1"/>
            <a:r>
              <a:rPr lang="en-US" dirty="0" smtClean="0"/>
              <a:t>Tightly coiled</a:t>
            </a:r>
          </a:p>
          <a:p>
            <a:pPr lvl="1"/>
            <a:r>
              <a:rPr lang="en-US" dirty="0" smtClean="0"/>
              <a:t>Found in ring called a plasmid in prokaryotes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611</TotalTime>
  <Words>2645</Words>
  <Application>Microsoft Office PowerPoint</Application>
  <PresentationFormat>On-screen Show (4:3)</PresentationFormat>
  <Paragraphs>288</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Solstice</vt:lpstr>
      <vt:lpstr>Genetic Continuity</vt:lpstr>
      <vt:lpstr>Overview</vt:lpstr>
      <vt:lpstr>Heredity and Genes</vt:lpstr>
      <vt:lpstr>Heredity and Genes</vt:lpstr>
      <vt:lpstr>Methods of Reproduction</vt:lpstr>
      <vt:lpstr>Asexual Reproduction</vt:lpstr>
      <vt:lpstr>Sexual Reproduction</vt:lpstr>
      <vt:lpstr>Genetic Recombination</vt:lpstr>
      <vt:lpstr>Genetic Code</vt:lpstr>
      <vt:lpstr>DNA Structure</vt:lpstr>
      <vt:lpstr>DNA Structure</vt:lpstr>
      <vt:lpstr>Nitrogen Bases</vt:lpstr>
      <vt:lpstr>Bonds</vt:lpstr>
      <vt:lpstr>Genetic Code</vt:lpstr>
      <vt:lpstr>DNA Replication</vt:lpstr>
      <vt:lpstr>DNA Replication</vt:lpstr>
      <vt:lpstr>DNA Replication</vt:lpstr>
      <vt:lpstr>DNA Replication</vt:lpstr>
      <vt:lpstr>Errors</vt:lpstr>
      <vt:lpstr>DNA Damage and Repair</vt:lpstr>
      <vt:lpstr>DNA Damage and Repair</vt:lpstr>
      <vt:lpstr>DNA Expression</vt:lpstr>
      <vt:lpstr>Proteins and Cell Functioning</vt:lpstr>
      <vt:lpstr>Proteins and Cell Functioning</vt:lpstr>
      <vt:lpstr>Proteins and Cell Functioning</vt:lpstr>
      <vt:lpstr>The DNA-Protein Connection</vt:lpstr>
      <vt:lpstr>The DNA-Protein Connection</vt:lpstr>
      <vt:lpstr>Protein Synthesis</vt:lpstr>
      <vt:lpstr>RNA</vt:lpstr>
      <vt:lpstr>Transcription</vt:lpstr>
      <vt:lpstr>Codon</vt:lpstr>
      <vt:lpstr>Codon Chart</vt:lpstr>
      <vt:lpstr>Protein Synthesis</vt:lpstr>
      <vt:lpstr>Protein Synthesis</vt:lpstr>
      <vt:lpstr>Translation</vt:lpstr>
      <vt:lpstr>Mutations</vt:lpstr>
      <vt:lpstr>Mutations</vt:lpstr>
      <vt:lpstr>Mutations</vt:lpstr>
      <vt:lpstr>Mutations</vt:lpstr>
      <vt:lpstr>DNA and Individuality</vt:lpstr>
      <vt:lpstr>DNA and Individuality</vt:lpstr>
      <vt:lpstr>DNA and Individuality</vt:lpstr>
      <vt:lpstr>Genetic Engineering</vt:lpstr>
      <vt:lpstr>Genetic Engineering</vt:lpstr>
      <vt:lpstr>Gene Manipulation</vt:lpstr>
      <vt:lpstr>Gene Manipulation</vt:lpstr>
      <vt:lpstr>DNA Recombination</vt:lpstr>
      <vt:lpstr>Gene Manipulation</vt:lpstr>
      <vt:lpstr>Applications of Biotechnology</vt:lpstr>
      <vt:lpstr>Human Genome Project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Continuity</dc:title>
  <dc:creator>Jessica O'Mara</dc:creator>
  <cp:lastModifiedBy>Windows User</cp:lastModifiedBy>
  <cp:revision>19</cp:revision>
  <cp:lastPrinted>2012-07-25T00:51:40Z</cp:lastPrinted>
  <dcterms:created xsi:type="dcterms:W3CDTF">2014-11-30T18:25:27Z</dcterms:created>
  <dcterms:modified xsi:type="dcterms:W3CDTF">2014-12-02T15:17:28Z</dcterms:modified>
</cp:coreProperties>
</file>