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77" r:id="rId4"/>
    <p:sldId id="289" r:id="rId5"/>
    <p:sldId id="290" r:id="rId6"/>
    <p:sldId id="258" r:id="rId7"/>
    <p:sldId id="259" r:id="rId8"/>
    <p:sldId id="260" r:id="rId9"/>
    <p:sldId id="261" r:id="rId10"/>
    <p:sldId id="272" r:id="rId11"/>
    <p:sldId id="288" r:id="rId12"/>
    <p:sldId id="298" r:id="rId13"/>
    <p:sldId id="269" r:id="rId14"/>
    <p:sldId id="270" r:id="rId15"/>
    <p:sldId id="271" r:id="rId16"/>
    <p:sldId id="273" r:id="rId17"/>
    <p:sldId id="274" r:id="rId18"/>
    <p:sldId id="275" r:id="rId19"/>
    <p:sldId id="294" r:id="rId20"/>
    <p:sldId id="295" r:id="rId21"/>
    <p:sldId id="296" r:id="rId22"/>
    <p:sldId id="283" r:id="rId23"/>
    <p:sldId id="284" r:id="rId24"/>
    <p:sldId id="285" r:id="rId25"/>
    <p:sldId id="297" r:id="rId26"/>
    <p:sldId id="286" r:id="rId27"/>
    <p:sldId id="287" r:id="rId28"/>
    <p:sldId id="291" r:id="rId29"/>
    <p:sldId id="292" r:id="rId30"/>
    <p:sldId id="293" r:id="rId31"/>
    <p:sldId id="280" r:id="rId32"/>
    <p:sldId id="281" r:id="rId33"/>
    <p:sldId id="282" r:id="rId34"/>
    <p:sldId id="262" r:id="rId35"/>
    <p:sldId id="263" r:id="rId36"/>
    <p:sldId id="264" r:id="rId37"/>
    <p:sldId id="276" r:id="rId38"/>
    <p:sldId id="265" r:id="rId39"/>
    <p:sldId id="268" r:id="rId40"/>
    <p:sldId id="278" r:id="rId41"/>
    <p:sldId id="27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2" d="100"/>
          <a:sy n="72" d="100"/>
        </p:scale>
        <p:origin x="-13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1405DF89-CB6B-2F44-8B8E-414BBB270158}" type="datetimeFigureOut">
              <a:rPr lang="en-US" smtClean="0"/>
              <a:pPr/>
              <a:t>9/7/14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62EF337-CFD6-FB4F-8AD2-3E3A43E43D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5DF89-CB6B-2F44-8B8E-414BBB270158}"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5DF89-CB6B-2F44-8B8E-414BBB270158}"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5DF89-CB6B-2F44-8B8E-414BBB270158}"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05DF89-CB6B-2F44-8B8E-414BBB270158}"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05DF89-CB6B-2F44-8B8E-414BBB270158}" type="datetimeFigureOut">
              <a:rPr lang="en-US" smtClean="0"/>
              <a:pPr/>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EF337-CFD6-FB4F-8AD2-3E3A43E43D5C}"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05DF89-CB6B-2F44-8B8E-414BBB270158}" type="datetimeFigureOut">
              <a:rPr lang="en-US" smtClean="0"/>
              <a:pPr/>
              <a:t>9/7/14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EF337-CFD6-FB4F-8AD2-3E3A43E43D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05DF89-CB6B-2F44-8B8E-414BBB270158}" type="datetimeFigureOut">
              <a:rPr lang="en-US" smtClean="0"/>
              <a:pPr/>
              <a:t>9/7/14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EF337-CFD6-FB4F-8AD2-3E3A43E43D5C}"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5DF89-CB6B-2F44-8B8E-414BBB270158}" type="datetimeFigureOut">
              <a:rPr lang="en-US" smtClean="0"/>
              <a:pPr/>
              <a:t>9/7/14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EF337-CFD6-FB4F-8AD2-3E3A43E43D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405DF89-CB6B-2F44-8B8E-414BBB270158}" type="datetimeFigureOut">
              <a:rPr lang="en-US" smtClean="0"/>
              <a:pPr/>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EF337-CFD6-FB4F-8AD2-3E3A43E43D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1405DF89-CB6B-2F44-8B8E-414BBB270158}" type="datetimeFigureOut">
              <a:rPr lang="en-US" smtClean="0"/>
              <a:pPr/>
              <a:t>9/7/14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62EF337-CFD6-FB4F-8AD2-3E3A43E43D5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1405DF89-CB6B-2F44-8B8E-414BBB270158}" type="datetimeFigureOut">
              <a:rPr lang="en-US" smtClean="0"/>
              <a:pPr/>
              <a:t>9/7/14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A62EF337-CFD6-FB4F-8AD2-3E3A43E43D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DIFINO:Laboratory%20Skills%20Guided%20Notes.docx!OLE_LINK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Laboratory Skills and Scientific Inquiry and Skills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Tool used to sort, name and/or classify a particular organism</a:t>
            </a:r>
          </a:p>
          <a:p>
            <a:pPr lvl="1"/>
            <a:r>
              <a:rPr lang="en-US" dirty="0" smtClean="0"/>
              <a:t>Series of steps that typically have two steps that either identify an organism or leads to another set of steps that can. </a:t>
            </a:r>
          </a:p>
          <a:p>
            <a:pPr lvl="1"/>
            <a:r>
              <a:rPr lang="en-US" dirty="0" smtClean="0"/>
              <a:t>The key must separate organisms into groups to work properly</a:t>
            </a:r>
            <a:endParaRPr lang="en-US" dirty="0"/>
          </a:p>
        </p:txBody>
      </p:sp>
      <p:sp>
        <p:nvSpPr>
          <p:cNvPr id="3" name="Title 2"/>
          <p:cNvSpPr>
            <a:spLocks noGrp="1"/>
          </p:cNvSpPr>
          <p:nvPr>
            <p:ph type="title"/>
          </p:nvPr>
        </p:nvSpPr>
        <p:spPr/>
        <p:txBody>
          <a:bodyPr/>
          <a:lstStyle/>
          <a:p>
            <a:r>
              <a:rPr lang="en-US" dirty="0" smtClean="0"/>
              <a:t>Dichotomous Keys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fontScale="85000" lnSpcReduction="10000"/>
          </a:bodyPr>
          <a:lstStyle/>
          <a:p>
            <a:r>
              <a:rPr lang="en-US" dirty="0" smtClean="0"/>
              <a:t>1A. Organism is prokaryotic-------Kingdom </a:t>
            </a:r>
            <a:r>
              <a:rPr lang="en-US" dirty="0" err="1" smtClean="0"/>
              <a:t>Monera</a:t>
            </a:r>
            <a:endParaRPr lang="en-US" dirty="0" smtClean="0"/>
          </a:p>
          <a:p>
            <a:r>
              <a:rPr lang="en-US" dirty="0" smtClean="0"/>
              <a:t>1B. Organism is eukaryotic-------go to 2</a:t>
            </a:r>
          </a:p>
          <a:p>
            <a:endParaRPr lang="en-US" dirty="0" smtClean="0"/>
          </a:p>
          <a:p>
            <a:r>
              <a:rPr lang="en-US" dirty="0" smtClean="0"/>
              <a:t>2A. Organism is unicellular or colonial----kingdom </a:t>
            </a:r>
            <a:r>
              <a:rPr lang="en-US" dirty="0" err="1" smtClean="0"/>
              <a:t>Protista</a:t>
            </a:r>
            <a:endParaRPr lang="en-US" dirty="0" smtClean="0"/>
          </a:p>
          <a:p>
            <a:r>
              <a:rPr lang="en-US" dirty="0" smtClean="0"/>
              <a:t>2B. Organism is multicellular-------go to 3</a:t>
            </a:r>
          </a:p>
          <a:p>
            <a:endParaRPr lang="en-US" dirty="0" smtClean="0"/>
          </a:p>
          <a:p>
            <a:r>
              <a:rPr lang="en-US" dirty="0" smtClean="0"/>
              <a:t>3A. Organism is autotrophic-----Kingdom </a:t>
            </a:r>
            <a:r>
              <a:rPr lang="en-US" dirty="0" err="1" smtClean="0"/>
              <a:t>Plantae</a:t>
            </a:r>
            <a:endParaRPr lang="en-US" dirty="0" smtClean="0"/>
          </a:p>
          <a:p>
            <a:r>
              <a:rPr lang="en-US" dirty="0" smtClean="0"/>
              <a:t>3B. Organism is heterotrophic-------go to 4</a:t>
            </a:r>
          </a:p>
          <a:p>
            <a:endParaRPr lang="en-US" dirty="0" smtClean="0"/>
          </a:p>
          <a:p>
            <a:r>
              <a:rPr lang="en-US" dirty="0" smtClean="0"/>
              <a:t>4A. Organism absorbs nutrients-------Kingdom Fungi</a:t>
            </a:r>
          </a:p>
          <a:p>
            <a:r>
              <a:rPr lang="en-US" dirty="0" smtClean="0"/>
              <a:t>4B. Organism ingest nutrients -------Kingdom </a:t>
            </a:r>
            <a:r>
              <a:rPr lang="en-US" dirty="0" err="1" smtClean="0"/>
              <a:t>Animalia</a:t>
            </a:r>
            <a:endParaRPr lang="en-US" dirty="0"/>
          </a:p>
        </p:txBody>
      </p:sp>
      <p:sp>
        <p:nvSpPr>
          <p:cNvPr id="3" name="Title 2"/>
          <p:cNvSpPr>
            <a:spLocks noGrp="1"/>
          </p:cNvSpPr>
          <p:nvPr>
            <p:ph type="title"/>
          </p:nvPr>
        </p:nvSpPr>
        <p:spPr/>
        <p:txBody>
          <a:bodyPr/>
          <a:lstStyle/>
          <a:p>
            <a:r>
              <a:rPr lang="en-US" dirty="0" smtClean="0"/>
              <a:t>Dichotomous key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Create your own Dichotomous Key</a:t>
            </a:r>
            <a:endParaRPr lang="en-US" dirty="0"/>
          </a:p>
        </p:txBody>
      </p:sp>
      <p:grpSp>
        <p:nvGrpSpPr>
          <p:cNvPr id="71682" name="Group 2"/>
          <p:cNvGrpSpPr>
            <a:grpSpLocks/>
          </p:cNvGrpSpPr>
          <p:nvPr/>
        </p:nvGrpSpPr>
        <p:grpSpPr bwMode="auto">
          <a:xfrm>
            <a:off x="-3200" y="2053065"/>
            <a:ext cx="9147200" cy="609814"/>
            <a:chOff x="1080" y="8910"/>
            <a:chExt cx="10800" cy="720"/>
          </a:xfrm>
        </p:grpSpPr>
        <p:sp>
          <p:nvSpPr>
            <p:cNvPr id="71683" name="Rectangle 3"/>
            <p:cNvSpPr>
              <a:spLocks noChangeArrowheads="1"/>
            </p:cNvSpPr>
            <p:nvPr/>
          </p:nvSpPr>
          <p:spPr bwMode="auto">
            <a:xfrm>
              <a:off x="1080" y="8910"/>
              <a:ext cx="690" cy="690"/>
            </a:xfrm>
            <a:prstGeom prst="rect">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4" name="Rectangle 4"/>
            <p:cNvSpPr>
              <a:spLocks noChangeArrowheads="1"/>
            </p:cNvSpPr>
            <p:nvPr/>
          </p:nvSpPr>
          <p:spPr bwMode="auto">
            <a:xfrm>
              <a:off x="2190" y="8910"/>
              <a:ext cx="1410" cy="690"/>
            </a:xfrm>
            <a:prstGeom prst="rect">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5" name="Oval 5"/>
            <p:cNvSpPr>
              <a:spLocks noChangeArrowheads="1"/>
            </p:cNvSpPr>
            <p:nvPr/>
          </p:nvSpPr>
          <p:spPr bwMode="auto">
            <a:xfrm>
              <a:off x="3960" y="8910"/>
              <a:ext cx="720" cy="72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6" name="Oval 6"/>
            <p:cNvSpPr>
              <a:spLocks noChangeArrowheads="1"/>
            </p:cNvSpPr>
            <p:nvPr/>
          </p:nvSpPr>
          <p:spPr bwMode="auto">
            <a:xfrm>
              <a:off x="5040" y="8910"/>
              <a:ext cx="1440" cy="72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7" name="AutoShape 7"/>
            <p:cNvSpPr>
              <a:spLocks noChangeArrowheads="1"/>
            </p:cNvSpPr>
            <p:nvPr/>
          </p:nvSpPr>
          <p:spPr bwMode="auto">
            <a:xfrm>
              <a:off x="6840" y="8910"/>
              <a:ext cx="1080" cy="720"/>
            </a:xfrm>
            <a:prstGeom prst="hexagon">
              <a:avLst>
                <a:gd name="adj" fmla="val 37500"/>
                <a:gd name="vf" fmla="val 115470"/>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8" name="AutoShape 8"/>
            <p:cNvSpPr>
              <a:spLocks noChangeArrowheads="1"/>
            </p:cNvSpPr>
            <p:nvPr/>
          </p:nvSpPr>
          <p:spPr bwMode="auto">
            <a:xfrm>
              <a:off x="8280" y="8910"/>
              <a:ext cx="720" cy="720"/>
            </a:xfrm>
            <a:prstGeom prst="pentagon">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9" name="AutoShape 9"/>
            <p:cNvSpPr>
              <a:spLocks noChangeArrowheads="1"/>
            </p:cNvSpPr>
            <p:nvPr/>
          </p:nvSpPr>
          <p:spPr bwMode="auto">
            <a:xfrm>
              <a:off x="9360" y="8910"/>
              <a:ext cx="1080" cy="7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90" name="AutoShape 10"/>
            <p:cNvSpPr>
              <a:spLocks noChangeArrowheads="1"/>
            </p:cNvSpPr>
            <p:nvPr/>
          </p:nvSpPr>
          <p:spPr bwMode="auto">
            <a:xfrm>
              <a:off x="10800" y="8910"/>
              <a:ext cx="1080" cy="720"/>
            </a:xfrm>
            <a:prstGeom prst="rtTriangle">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7638"/>
            <a:ext cx="6273800" cy="4525963"/>
          </a:xfrm>
        </p:spPr>
        <p:txBody>
          <a:bodyPr>
            <a:normAutofit lnSpcReduction="10000"/>
          </a:bodyPr>
          <a:lstStyle/>
          <a:p>
            <a:r>
              <a:rPr lang="en-US" dirty="0" smtClean="0"/>
              <a:t>Gel electrophoresis</a:t>
            </a:r>
          </a:p>
          <a:p>
            <a:pPr lvl="1"/>
            <a:r>
              <a:rPr lang="en-US" dirty="0" smtClean="0"/>
              <a:t>Allows molecules to be separated based on size</a:t>
            </a:r>
          </a:p>
          <a:p>
            <a:pPr lvl="2"/>
            <a:r>
              <a:rPr lang="en-US" dirty="0" smtClean="0"/>
              <a:t>DNA and Proteins</a:t>
            </a:r>
          </a:p>
          <a:p>
            <a:pPr lvl="1"/>
            <a:r>
              <a:rPr lang="en-US" dirty="0" smtClean="0"/>
              <a:t>Separation based on charge</a:t>
            </a:r>
          </a:p>
          <a:p>
            <a:pPr lvl="1"/>
            <a:r>
              <a:rPr lang="en-US" dirty="0" smtClean="0"/>
              <a:t>Wells are made in a gel, the sample is placed in the wells</a:t>
            </a:r>
          </a:p>
          <a:p>
            <a:pPr lvl="1"/>
            <a:r>
              <a:rPr lang="en-US" dirty="0" smtClean="0"/>
              <a:t>The gel is placed between positive and negative charges</a:t>
            </a:r>
          </a:p>
          <a:p>
            <a:pPr lvl="2"/>
            <a:r>
              <a:rPr lang="en-US" dirty="0" smtClean="0"/>
              <a:t>Move toward opposite charges</a:t>
            </a:r>
          </a:p>
          <a:p>
            <a:pPr lvl="2"/>
            <a:r>
              <a:rPr lang="en-US" dirty="0" smtClean="0"/>
              <a:t>Smaller move farther</a:t>
            </a:r>
          </a:p>
          <a:p>
            <a:pPr lvl="1"/>
            <a:r>
              <a:rPr lang="en-US" dirty="0" smtClean="0"/>
              <a:t>Can compare results to find similar organisms</a:t>
            </a:r>
            <a:endParaRPr lang="en-US" dirty="0"/>
          </a:p>
        </p:txBody>
      </p:sp>
      <p:sp>
        <p:nvSpPr>
          <p:cNvPr id="3" name="Title 2"/>
          <p:cNvSpPr>
            <a:spLocks noGrp="1"/>
          </p:cNvSpPr>
          <p:nvPr>
            <p:ph type="title"/>
          </p:nvPr>
        </p:nvSpPr>
        <p:spPr/>
        <p:txBody>
          <a:bodyPr/>
          <a:lstStyle/>
          <a:p>
            <a:r>
              <a:rPr lang="en-US" dirty="0" smtClean="0"/>
              <a:t>Electrophoresis</a:t>
            </a:r>
            <a:endParaRPr lang="en-US" dirty="0"/>
          </a:p>
        </p:txBody>
      </p:sp>
      <p:pic>
        <p:nvPicPr>
          <p:cNvPr id="4" name="Picture 3"/>
          <p:cNvPicPr>
            <a:picLocks noChangeAspect="1"/>
          </p:cNvPicPr>
          <p:nvPr/>
        </p:nvPicPr>
        <p:blipFill>
          <a:blip r:embed="rId2"/>
          <a:stretch>
            <a:fillRect/>
          </a:stretch>
        </p:blipFill>
        <p:spPr>
          <a:xfrm>
            <a:off x="6088113" y="1663630"/>
            <a:ext cx="3055887" cy="35419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16700" y="2038350"/>
            <a:ext cx="2527300" cy="3213100"/>
          </a:xfrm>
          <a:prstGeom prst="rect">
            <a:avLst/>
          </a:prstGeom>
        </p:spPr>
      </p:pic>
      <p:sp>
        <p:nvSpPr>
          <p:cNvPr id="2" name="Content Placeholder 1"/>
          <p:cNvSpPr>
            <a:spLocks noGrp="1"/>
          </p:cNvSpPr>
          <p:nvPr>
            <p:ph idx="1"/>
          </p:nvPr>
        </p:nvSpPr>
        <p:spPr>
          <a:xfrm>
            <a:off x="457199" y="1481328"/>
            <a:ext cx="6392975" cy="4525963"/>
          </a:xfrm>
        </p:spPr>
        <p:txBody>
          <a:bodyPr>
            <a:normAutofit fontScale="92500" lnSpcReduction="10000"/>
          </a:bodyPr>
          <a:lstStyle/>
          <a:p>
            <a:r>
              <a:rPr lang="en-US" dirty="0" smtClean="0"/>
              <a:t>Used to separate mixtures of molecules</a:t>
            </a:r>
          </a:p>
          <a:p>
            <a:r>
              <a:rPr lang="en-US" dirty="0" smtClean="0"/>
              <a:t>There are different types of chromatography:</a:t>
            </a:r>
          </a:p>
          <a:p>
            <a:pPr lvl="1"/>
            <a:r>
              <a:rPr lang="en-US" dirty="0" smtClean="0"/>
              <a:t>Paper chromatography: a mixture is placed on a paper, the tip of the paper is then placed in a solvent (solution that can dissolve the mixture). The solvent travels up the paper, dissolving the mixture and separating it into its components along the way. Components move based on how well they are attracted to the paper or solvent. </a:t>
            </a:r>
          </a:p>
          <a:p>
            <a:pPr lvl="1"/>
            <a:r>
              <a:rPr lang="en-US" dirty="0" smtClean="0"/>
              <a:t>Liquid and Gas chromatography</a:t>
            </a:r>
            <a:endParaRPr lang="en-US" dirty="0"/>
          </a:p>
        </p:txBody>
      </p:sp>
      <p:sp>
        <p:nvSpPr>
          <p:cNvPr id="3" name="Title 2"/>
          <p:cNvSpPr>
            <a:spLocks noGrp="1"/>
          </p:cNvSpPr>
          <p:nvPr>
            <p:ph type="title"/>
          </p:nvPr>
        </p:nvSpPr>
        <p:spPr/>
        <p:txBody>
          <a:bodyPr/>
          <a:lstStyle/>
          <a:p>
            <a:r>
              <a:rPr lang="en-US" dirty="0" smtClean="0"/>
              <a:t>Chromatography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Stains are used to make cell structures more visible</a:t>
            </a:r>
          </a:p>
          <a:p>
            <a:pPr lvl="1"/>
            <a:r>
              <a:rPr lang="en-US" dirty="0" smtClean="0"/>
              <a:t>Commonly use iodine or </a:t>
            </a:r>
            <a:r>
              <a:rPr lang="en-US" dirty="0" err="1" smtClean="0"/>
              <a:t>methylene</a:t>
            </a:r>
            <a:r>
              <a:rPr lang="en-US" dirty="0" smtClean="0"/>
              <a:t> blue</a:t>
            </a:r>
          </a:p>
          <a:p>
            <a:pPr lvl="1"/>
            <a:r>
              <a:rPr lang="en-US" dirty="0" smtClean="0"/>
              <a:t>Can be used to identify parts of a cell or differences between cell types</a:t>
            </a:r>
          </a:p>
          <a:p>
            <a:r>
              <a:rPr lang="en-US" dirty="0" smtClean="0"/>
              <a:t>An indicator is a substance that changes color when it contacts certain chemicals. </a:t>
            </a:r>
          </a:p>
          <a:p>
            <a:pPr lvl="1"/>
            <a:r>
              <a:rPr lang="en-US" dirty="0" smtClean="0"/>
              <a:t>pH paper is used to test the acidic or basic levels </a:t>
            </a:r>
          </a:p>
          <a:p>
            <a:pPr lvl="1"/>
            <a:r>
              <a:rPr lang="en-US" dirty="0" smtClean="0"/>
              <a:t>Iodine (</a:t>
            </a:r>
            <a:r>
              <a:rPr lang="en-US" dirty="0" err="1" smtClean="0"/>
              <a:t>lugol’s</a:t>
            </a:r>
            <a:r>
              <a:rPr lang="en-US" dirty="0" smtClean="0"/>
              <a:t>) solution changes from golden brown to blue-black in the presence of starch</a:t>
            </a:r>
            <a:endParaRPr lang="en-US" dirty="0"/>
          </a:p>
        </p:txBody>
      </p:sp>
      <p:sp>
        <p:nvSpPr>
          <p:cNvPr id="3" name="Title 2"/>
          <p:cNvSpPr>
            <a:spLocks noGrp="1"/>
          </p:cNvSpPr>
          <p:nvPr>
            <p:ph type="title"/>
          </p:nvPr>
        </p:nvSpPr>
        <p:spPr/>
        <p:txBody>
          <a:bodyPr/>
          <a:lstStyle/>
          <a:p>
            <a:r>
              <a:rPr lang="en-US" dirty="0" smtClean="0"/>
              <a:t>Stains and Indicators</a:t>
            </a:r>
            <a:endParaRPr lang="en-US" dirty="0"/>
          </a:p>
        </p:txBody>
      </p:sp>
      <p:pic>
        <p:nvPicPr>
          <p:cNvPr id="4" name="Picture 3"/>
          <p:cNvPicPr>
            <a:picLocks noChangeAspect="1"/>
          </p:cNvPicPr>
          <p:nvPr/>
        </p:nvPicPr>
        <p:blipFill>
          <a:blip r:embed="rId2"/>
          <a:stretch>
            <a:fillRect/>
          </a:stretch>
        </p:blipFill>
        <p:spPr>
          <a:xfrm>
            <a:off x="7100573" y="0"/>
            <a:ext cx="2043427" cy="16072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Observations are the key to understanding biology and the living environment. </a:t>
            </a:r>
          </a:p>
          <a:p>
            <a:endParaRPr lang="en-US" dirty="0" smtClean="0"/>
          </a:p>
          <a:p>
            <a:r>
              <a:rPr lang="en-US" dirty="0" smtClean="0"/>
              <a:t>Dissection is a tool we can use to understand how organisms work</a:t>
            </a:r>
            <a:endParaRPr lang="en-US" dirty="0"/>
          </a:p>
        </p:txBody>
      </p:sp>
      <p:sp>
        <p:nvSpPr>
          <p:cNvPr id="3" name="Title 2"/>
          <p:cNvSpPr>
            <a:spLocks noGrp="1"/>
          </p:cNvSpPr>
          <p:nvPr>
            <p:ph type="title"/>
          </p:nvPr>
        </p:nvSpPr>
        <p:spPr/>
        <p:txBody>
          <a:bodyPr>
            <a:normAutofit fontScale="90000"/>
          </a:bodyPr>
          <a:lstStyle/>
          <a:p>
            <a:r>
              <a:rPr lang="en-US" dirty="0" smtClean="0"/>
              <a:t>Observing Plant and Animal Specimens</a:t>
            </a:r>
            <a:endParaRPr lang="en-US" dirty="0"/>
          </a:p>
        </p:txBody>
      </p:sp>
      <p:pic>
        <p:nvPicPr>
          <p:cNvPr id="4" name="Picture 3"/>
          <p:cNvPicPr>
            <a:picLocks noChangeAspect="1"/>
          </p:cNvPicPr>
          <p:nvPr/>
        </p:nvPicPr>
        <p:blipFill>
          <a:blip r:embed="rId2"/>
          <a:stretch>
            <a:fillRect/>
          </a:stretch>
        </p:blipFill>
        <p:spPr>
          <a:xfrm>
            <a:off x="5133160" y="3292314"/>
            <a:ext cx="3915590" cy="35656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Dissection is the examination of preserved specimens, provides a way to:</a:t>
            </a:r>
          </a:p>
          <a:p>
            <a:pPr lvl="1"/>
            <a:r>
              <a:rPr lang="en-US" dirty="0" smtClean="0"/>
              <a:t>Observe similarities and differences that exist among species</a:t>
            </a:r>
          </a:p>
          <a:p>
            <a:pPr lvl="1"/>
            <a:r>
              <a:rPr lang="en-US" dirty="0" smtClean="0"/>
              <a:t>Understand the relationship between form and function</a:t>
            </a:r>
          </a:p>
          <a:p>
            <a:pPr lvl="1"/>
            <a:r>
              <a:rPr lang="en-US" dirty="0" smtClean="0"/>
              <a:t>Expose and identify the internal structures of organisms</a:t>
            </a:r>
          </a:p>
          <a:p>
            <a:r>
              <a:rPr lang="en-US" dirty="0" smtClean="0"/>
              <a:t>To dissect we need to know what equipment to use and how to use it properly as well as a clean and organized work area</a:t>
            </a:r>
            <a:endParaRPr lang="en-US" dirty="0"/>
          </a:p>
        </p:txBody>
      </p:sp>
      <p:sp>
        <p:nvSpPr>
          <p:cNvPr id="3" name="Title 2"/>
          <p:cNvSpPr>
            <a:spLocks noGrp="1"/>
          </p:cNvSpPr>
          <p:nvPr>
            <p:ph type="title"/>
          </p:nvPr>
        </p:nvSpPr>
        <p:spPr/>
        <p:txBody>
          <a:bodyPr>
            <a:normAutofit fontScale="90000"/>
          </a:bodyPr>
          <a:lstStyle/>
          <a:p>
            <a:r>
              <a:rPr lang="en-US" dirty="0" smtClean="0"/>
              <a:t>Dissection and Preserved Specimens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866640"/>
        </p:xfrm>
        <a:graphic>
          <a:graphicData uri="http://schemas.openxmlformats.org/drawingml/2006/table">
            <a:tbl>
              <a:tblPr firstRow="1" bandRow="1">
                <a:tableStyleId>{5C22544A-7EE6-4342-B048-85BDC9FD1C3A}</a:tableStyleId>
              </a:tblPr>
              <a:tblGrid>
                <a:gridCol w="2647394"/>
                <a:gridCol w="5582206"/>
              </a:tblGrid>
              <a:tr h="370840">
                <a:tc>
                  <a:txBody>
                    <a:bodyPr/>
                    <a:lstStyle/>
                    <a:p>
                      <a:r>
                        <a:rPr lang="en-US" dirty="0" smtClean="0"/>
                        <a:t>Equipment</a:t>
                      </a:r>
                      <a:endParaRPr lang="en-US" dirty="0"/>
                    </a:p>
                  </a:txBody>
                  <a:tcPr/>
                </a:tc>
                <a:tc>
                  <a:txBody>
                    <a:bodyPr/>
                    <a:lstStyle/>
                    <a:p>
                      <a:r>
                        <a:rPr lang="en-US" dirty="0" smtClean="0"/>
                        <a:t>Use</a:t>
                      </a:r>
                      <a:endParaRPr lang="en-US" dirty="0"/>
                    </a:p>
                  </a:txBody>
                  <a:tcPr/>
                </a:tc>
              </a:tr>
              <a:tr h="370840">
                <a:tc>
                  <a:txBody>
                    <a:bodyPr/>
                    <a:lstStyle/>
                    <a:p>
                      <a:r>
                        <a:rPr lang="en-US" dirty="0" smtClean="0"/>
                        <a:t>Dissection pan</a:t>
                      </a:r>
                      <a:endParaRPr lang="en-US" dirty="0"/>
                    </a:p>
                  </a:txBody>
                  <a:tcPr/>
                </a:tc>
                <a:tc>
                  <a:txBody>
                    <a:bodyPr/>
                    <a:lstStyle/>
                    <a:p>
                      <a:r>
                        <a:rPr lang="en-US" dirty="0" smtClean="0"/>
                        <a:t>Similar to cake pan but with wax or rubber on the bottom. The specimen is</a:t>
                      </a:r>
                      <a:r>
                        <a:rPr lang="en-US" baseline="0" dirty="0" smtClean="0"/>
                        <a:t> placed within the pan</a:t>
                      </a:r>
                      <a:endParaRPr lang="en-US" dirty="0"/>
                    </a:p>
                  </a:txBody>
                  <a:tcPr/>
                </a:tc>
              </a:tr>
              <a:tr h="370840">
                <a:tc>
                  <a:txBody>
                    <a:bodyPr/>
                    <a:lstStyle/>
                    <a:p>
                      <a:r>
                        <a:rPr lang="en-US" dirty="0" smtClean="0"/>
                        <a:t>Dissecting pins</a:t>
                      </a:r>
                      <a:endParaRPr lang="en-US" dirty="0"/>
                    </a:p>
                  </a:txBody>
                  <a:tcPr/>
                </a:tc>
                <a:tc>
                  <a:txBody>
                    <a:bodyPr/>
                    <a:lstStyle/>
                    <a:p>
                      <a:r>
                        <a:rPr lang="en-US" dirty="0" smtClean="0"/>
                        <a:t>Large “T” pins used</a:t>
                      </a:r>
                      <a:r>
                        <a:rPr lang="en-US" baseline="0" dirty="0" smtClean="0"/>
                        <a:t> to anchor the specimen to dissection pan</a:t>
                      </a:r>
                      <a:endParaRPr lang="en-US" dirty="0"/>
                    </a:p>
                  </a:txBody>
                  <a:tcPr/>
                </a:tc>
              </a:tr>
              <a:tr h="370840">
                <a:tc>
                  <a:txBody>
                    <a:bodyPr/>
                    <a:lstStyle/>
                    <a:p>
                      <a:r>
                        <a:rPr lang="en-US" dirty="0" smtClean="0"/>
                        <a:t>Scalpel</a:t>
                      </a:r>
                      <a:endParaRPr lang="en-US" dirty="0"/>
                    </a:p>
                  </a:txBody>
                  <a:tcPr/>
                </a:tc>
                <a:tc>
                  <a:txBody>
                    <a:bodyPr/>
                    <a:lstStyle/>
                    <a:p>
                      <a:r>
                        <a:rPr lang="en-US" dirty="0" smtClean="0"/>
                        <a:t>Sharp instrument</a:t>
                      </a:r>
                      <a:r>
                        <a:rPr lang="en-US" baseline="0" dirty="0" smtClean="0"/>
                        <a:t> used to open specimen</a:t>
                      </a:r>
                      <a:endParaRPr lang="en-US" dirty="0"/>
                    </a:p>
                  </a:txBody>
                  <a:tcPr/>
                </a:tc>
              </a:tr>
              <a:tr h="370840">
                <a:tc>
                  <a:txBody>
                    <a:bodyPr/>
                    <a:lstStyle/>
                    <a:p>
                      <a:r>
                        <a:rPr lang="en-US" dirty="0" smtClean="0"/>
                        <a:t>Scissors</a:t>
                      </a:r>
                      <a:endParaRPr lang="en-US" dirty="0"/>
                    </a:p>
                  </a:txBody>
                  <a:tcPr/>
                </a:tc>
                <a:tc>
                  <a:txBody>
                    <a:bodyPr/>
                    <a:lstStyle/>
                    <a:p>
                      <a:r>
                        <a:rPr lang="en-US" dirty="0" smtClean="0"/>
                        <a:t>Used for cutting open or removing parts of specimen.</a:t>
                      </a:r>
                      <a:r>
                        <a:rPr lang="en-US" baseline="0" dirty="0" smtClean="0"/>
                        <a:t> May have two sharp points or one sharp and one blunt point</a:t>
                      </a:r>
                      <a:endParaRPr lang="en-US" dirty="0"/>
                    </a:p>
                  </a:txBody>
                  <a:tcPr/>
                </a:tc>
              </a:tr>
              <a:tr h="370840">
                <a:tc>
                  <a:txBody>
                    <a:bodyPr/>
                    <a:lstStyle/>
                    <a:p>
                      <a:r>
                        <a:rPr lang="en-US" dirty="0" smtClean="0"/>
                        <a:t>Probe/Teasing needle/Dissecting needle</a:t>
                      </a:r>
                      <a:endParaRPr lang="en-US" dirty="0"/>
                    </a:p>
                  </a:txBody>
                  <a:tcPr/>
                </a:tc>
                <a:tc>
                  <a:txBody>
                    <a:bodyPr/>
                    <a:lstStyle/>
                    <a:p>
                      <a:r>
                        <a:rPr lang="en-US" dirty="0" smtClean="0"/>
                        <a:t>Used to move, lift,</a:t>
                      </a:r>
                      <a:r>
                        <a:rPr lang="en-US" baseline="0" dirty="0" smtClean="0"/>
                        <a:t> point out, or gently pull apart organs or</a:t>
                      </a:r>
                      <a:r>
                        <a:rPr lang="en-US" dirty="0" smtClean="0"/>
                        <a:t> structures.</a:t>
                      </a:r>
                      <a:r>
                        <a:rPr lang="en-US" baseline="0" dirty="0" smtClean="0"/>
                        <a:t> </a:t>
                      </a:r>
                      <a:endParaRPr lang="en-US" dirty="0"/>
                    </a:p>
                  </a:txBody>
                  <a:tcPr/>
                </a:tc>
              </a:tr>
              <a:tr h="370840">
                <a:tc>
                  <a:txBody>
                    <a:bodyPr/>
                    <a:lstStyle/>
                    <a:p>
                      <a:r>
                        <a:rPr lang="en-US" dirty="0" smtClean="0"/>
                        <a:t>Tweezers/Forceps</a:t>
                      </a:r>
                      <a:endParaRPr lang="en-US" dirty="0"/>
                    </a:p>
                  </a:txBody>
                  <a:tcPr/>
                </a:tc>
                <a:tc>
                  <a:txBody>
                    <a:bodyPr/>
                    <a:lstStyle/>
                    <a:p>
                      <a:r>
                        <a:rPr lang="en-US" dirty="0" smtClean="0"/>
                        <a:t>Used to lift,</a:t>
                      </a:r>
                      <a:r>
                        <a:rPr lang="en-US" baseline="0" dirty="0" smtClean="0"/>
                        <a:t> move or pry part objects.</a:t>
                      </a:r>
                      <a:endParaRPr lang="en-US" dirty="0"/>
                    </a:p>
                  </a:txBody>
                  <a:tcPr/>
                </a:tc>
              </a:tr>
              <a:tr h="370840">
                <a:tc>
                  <a:txBody>
                    <a:bodyPr/>
                    <a:lstStyle/>
                    <a:p>
                      <a:r>
                        <a:rPr lang="en-US" dirty="0" smtClean="0"/>
                        <a:t>Safety goggles</a:t>
                      </a:r>
                      <a:endParaRPr lang="en-US" dirty="0"/>
                    </a:p>
                  </a:txBody>
                  <a:tcPr/>
                </a:tc>
                <a:tc>
                  <a:txBody>
                    <a:bodyPr/>
                    <a:lstStyle/>
                    <a:p>
                      <a:r>
                        <a:rPr lang="en-US" dirty="0" smtClean="0"/>
                        <a:t>Protect</a:t>
                      </a:r>
                      <a:r>
                        <a:rPr lang="en-US" baseline="0" dirty="0" smtClean="0"/>
                        <a:t> eyes from accidental splashes</a:t>
                      </a:r>
                      <a:endParaRPr lang="en-US" dirty="0"/>
                    </a:p>
                  </a:txBody>
                  <a:tcPr/>
                </a:tc>
              </a:tr>
            </a:tbl>
          </a:graphicData>
        </a:graphic>
      </p:graphicFrame>
      <p:sp>
        <p:nvSpPr>
          <p:cNvPr id="3" name="Title 2"/>
          <p:cNvSpPr>
            <a:spLocks noGrp="1"/>
          </p:cNvSpPr>
          <p:nvPr>
            <p:ph type="title"/>
          </p:nvPr>
        </p:nvSpPr>
        <p:spPr/>
        <p:txBody>
          <a:bodyPr/>
          <a:lstStyle/>
          <a:p>
            <a:r>
              <a:rPr lang="en-US" dirty="0" smtClean="0"/>
              <a:t>Dissection Equipment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evidence to support ideas</a:t>
            </a:r>
          </a:p>
          <a:p>
            <a:pPr lvl="1"/>
            <a:r>
              <a:rPr lang="en-US" dirty="0" smtClean="0"/>
              <a:t>Earth is flat -----Earth is round</a:t>
            </a:r>
          </a:p>
          <a:p>
            <a:r>
              <a:rPr lang="en-US" dirty="0" smtClean="0"/>
              <a:t>To investigate scientifically</a:t>
            </a:r>
          </a:p>
          <a:p>
            <a:pPr lvl="1"/>
            <a:r>
              <a:rPr lang="en-US" dirty="0" smtClean="0"/>
              <a:t>Question!</a:t>
            </a:r>
          </a:p>
          <a:p>
            <a:pPr lvl="1"/>
            <a:r>
              <a:rPr lang="en-US" dirty="0" smtClean="0"/>
              <a:t>Observe and Infer</a:t>
            </a:r>
          </a:p>
          <a:p>
            <a:pPr lvl="1"/>
            <a:r>
              <a:rPr lang="en-US" dirty="0" smtClean="0"/>
              <a:t>Experiment</a:t>
            </a:r>
          </a:p>
          <a:p>
            <a:pPr lvl="1"/>
            <a:r>
              <a:rPr lang="en-US" dirty="0" smtClean="0"/>
              <a:t>Collect and organize data</a:t>
            </a:r>
          </a:p>
          <a:p>
            <a:pPr lvl="1"/>
            <a:r>
              <a:rPr lang="en-US" dirty="0" smtClean="0"/>
              <a:t>Find evidence and draw conclusions</a:t>
            </a:r>
          </a:p>
          <a:p>
            <a:pPr lvl="1"/>
            <a:r>
              <a:rPr lang="en-US" dirty="0" smtClean="0"/>
              <a:t>Repeat the experiment many times</a:t>
            </a:r>
          </a:p>
          <a:p>
            <a:pPr lvl="1"/>
            <a:r>
              <a:rPr lang="en-US" dirty="0" smtClean="0"/>
              <a:t>Review with peers</a:t>
            </a:r>
            <a:endParaRPr lang="en-US" dirty="0"/>
          </a:p>
        </p:txBody>
      </p:sp>
      <p:sp>
        <p:nvSpPr>
          <p:cNvPr id="3" name="Title 2"/>
          <p:cNvSpPr>
            <a:spLocks noGrp="1"/>
          </p:cNvSpPr>
          <p:nvPr>
            <p:ph type="title"/>
          </p:nvPr>
        </p:nvSpPr>
        <p:spPr/>
        <p:txBody>
          <a:bodyPr/>
          <a:lstStyle/>
          <a:p>
            <a:r>
              <a:rPr lang="en-US" dirty="0" smtClean="0"/>
              <a:t>Scientific Inquiry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Biology is all about trying to understand the world that we live in</a:t>
            </a:r>
          </a:p>
          <a:p>
            <a:pPr lvl="1"/>
            <a:r>
              <a:rPr lang="en-US" dirty="0" smtClean="0"/>
              <a:t>To understand we need to observe and experiment</a:t>
            </a:r>
          </a:p>
          <a:p>
            <a:r>
              <a:rPr lang="en-US" dirty="0" smtClean="0"/>
              <a:t>To do this, we need tools and techniques</a:t>
            </a:r>
          </a:p>
          <a:p>
            <a:endParaRPr lang="en-US" dirty="0"/>
          </a:p>
        </p:txBody>
      </p:sp>
      <p:sp>
        <p:nvSpPr>
          <p:cNvPr id="3" name="Title 2"/>
          <p:cNvSpPr>
            <a:spLocks noGrp="1"/>
          </p:cNvSpPr>
          <p:nvPr>
            <p:ph type="title"/>
          </p:nvPr>
        </p:nvSpPr>
        <p:spPr/>
        <p:txBody>
          <a:bodyPr/>
          <a:lstStyle/>
          <a:p>
            <a:r>
              <a:rPr lang="en-US" dirty="0" smtClean="0"/>
              <a:t>Biology	</a:t>
            </a:r>
            <a:endParaRPr lang="en-US" dirty="0"/>
          </a:p>
        </p:txBody>
      </p:sp>
      <p:pic>
        <p:nvPicPr>
          <p:cNvPr id="4" name="Picture 3"/>
          <p:cNvPicPr>
            <a:picLocks noChangeAspect="1"/>
          </p:cNvPicPr>
          <p:nvPr/>
        </p:nvPicPr>
        <p:blipFill>
          <a:blip r:embed="rId2"/>
          <a:stretch>
            <a:fillRect/>
          </a:stretch>
        </p:blipFill>
        <p:spPr>
          <a:xfrm>
            <a:off x="2413000" y="3549656"/>
            <a:ext cx="4318000" cy="2692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Observations are things or events made using the</a:t>
            </a:r>
            <a:r>
              <a:rPr lang="en-US" dirty="0" smtClean="0"/>
              <a:t> five senses </a:t>
            </a:r>
            <a:r>
              <a:rPr lang="en-US" dirty="0" smtClean="0"/>
              <a:t>or tools</a:t>
            </a:r>
          </a:p>
          <a:p>
            <a:r>
              <a:rPr lang="en-US" dirty="0" smtClean="0"/>
              <a:t>Inference = Conclusions or ideas based on observations </a:t>
            </a:r>
          </a:p>
          <a:p>
            <a:r>
              <a:rPr lang="en-US" dirty="0" smtClean="0"/>
              <a:t>Assumptions = belief that something is true</a:t>
            </a:r>
          </a:p>
          <a:p>
            <a:r>
              <a:rPr lang="en-US" dirty="0" smtClean="0"/>
              <a:t>Opinion = ideas that may or may not have any basis in fact</a:t>
            </a:r>
          </a:p>
          <a:p>
            <a:pPr lvl="1"/>
            <a:r>
              <a:rPr lang="en-US" dirty="0" smtClean="0"/>
              <a:t>Can be biased – Leave out of data collection and analysis</a:t>
            </a:r>
            <a:endParaRPr lang="en-US" dirty="0"/>
          </a:p>
        </p:txBody>
      </p:sp>
      <p:sp>
        <p:nvSpPr>
          <p:cNvPr id="3" name="Title 2"/>
          <p:cNvSpPr>
            <a:spLocks noGrp="1"/>
          </p:cNvSpPr>
          <p:nvPr>
            <p:ph type="title"/>
          </p:nvPr>
        </p:nvSpPr>
        <p:spPr/>
        <p:txBody>
          <a:bodyPr/>
          <a:lstStyle/>
          <a:p>
            <a:r>
              <a:rPr lang="en-US" dirty="0" smtClean="0"/>
              <a:t>Observe and Infer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you have asked questions…</a:t>
            </a:r>
          </a:p>
          <a:p>
            <a:pPr lvl="1"/>
            <a:r>
              <a:rPr lang="en-US" dirty="0" smtClean="0"/>
              <a:t>Research </a:t>
            </a:r>
          </a:p>
          <a:p>
            <a:pPr lvl="2"/>
            <a:r>
              <a:rPr lang="en-US" dirty="0" smtClean="0"/>
              <a:t>Find background info</a:t>
            </a:r>
          </a:p>
          <a:p>
            <a:pPr lvl="1"/>
            <a:r>
              <a:rPr lang="en-US" dirty="0" smtClean="0"/>
              <a:t>Develop a hypothesis</a:t>
            </a:r>
          </a:p>
          <a:p>
            <a:pPr lvl="1"/>
            <a:r>
              <a:rPr lang="en-US" dirty="0" smtClean="0"/>
              <a:t>Design your experiment to test that hypothesis</a:t>
            </a:r>
            <a:endParaRPr lang="en-US" dirty="0"/>
          </a:p>
        </p:txBody>
      </p:sp>
      <p:sp>
        <p:nvSpPr>
          <p:cNvPr id="3" name="Title 2"/>
          <p:cNvSpPr>
            <a:spLocks noGrp="1"/>
          </p:cNvSpPr>
          <p:nvPr>
            <p:ph type="title"/>
          </p:nvPr>
        </p:nvSpPr>
        <p:spPr/>
        <p:txBody>
          <a:bodyPr/>
          <a:lstStyle/>
          <a:p>
            <a:r>
              <a:rPr lang="en-US" dirty="0" smtClean="0"/>
              <a:t>Scientific Method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Series of steps to create a good experiment</a:t>
            </a:r>
          </a:p>
          <a:p>
            <a:pPr lvl="1"/>
            <a:r>
              <a:rPr lang="en-US" dirty="0" smtClean="0"/>
              <a:t>1. what is the question or problem</a:t>
            </a:r>
          </a:p>
          <a:p>
            <a:pPr lvl="1"/>
            <a:r>
              <a:rPr lang="en-US" dirty="0" smtClean="0"/>
              <a:t>2. formulate a hypothesis</a:t>
            </a:r>
          </a:p>
          <a:p>
            <a:pPr lvl="1"/>
            <a:r>
              <a:rPr lang="en-US" dirty="0" smtClean="0"/>
              <a:t>3. design and conduct a controlled experiment. What is the independent variable in this experiment?</a:t>
            </a:r>
          </a:p>
          <a:p>
            <a:pPr lvl="1"/>
            <a:r>
              <a:rPr lang="en-US" dirty="0" smtClean="0"/>
              <a:t>4. Make observations and collect data. What I the dependent variable in this experiment</a:t>
            </a:r>
          </a:p>
          <a:p>
            <a:pPr lvl="1"/>
            <a:r>
              <a:rPr lang="en-US" dirty="0" smtClean="0"/>
              <a:t>5. Analyze data</a:t>
            </a:r>
          </a:p>
          <a:p>
            <a:pPr lvl="1"/>
            <a:r>
              <a:rPr lang="en-US" dirty="0" smtClean="0"/>
              <a:t>6. Draw conclusions. Accept or refute hypothesis</a:t>
            </a:r>
          </a:p>
          <a:p>
            <a:pPr lvl="1"/>
            <a:r>
              <a:rPr lang="en-US" dirty="0" smtClean="0"/>
              <a:t>7. Report findings for per review. </a:t>
            </a:r>
            <a:endParaRPr lang="en-US" dirty="0"/>
          </a:p>
        </p:txBody>
      </p:sp>
      <p:sp>
        <p:nvSpPr>
          <p:cNvPr id="3" name="Title 2"/>
          <p:cNvSpPr>
            <a:spLocks noGrp="1"/>
          </p:cNvSpPr>
          <p:nvPr>
            <p:ph type="title"/>
          </p:nvPr>
        </p:nvSpPr>
        <p:spPr/>
        <p:txBody>
          <a:bodyPr/>
          <a:lstStyle/>
          <a:p>
            <a:r>
              <a:rPr lang="en-US" dirty="0" smtClean="0"/>
              <a:t>Scientific Method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good hypothesis has an independent and a dependent variable. </a:t>
            </a:r>
          </a:p>
          <a:p>
            <a:pPr lvl="1"/>
            <a:r>
              <a:rPr lang="en-US" dirty="0" smtClean="0"/>
              <a:t>Independent = cause. </a:t>
            </a:r>
          </a:p>
          <a:p>
            <a:pPr lvl="2"/>
            <a:r>
              <a:rPr lang="en-US" dirty="0" smtClean="0"/>
              <a:t>The single factor that the scientist is testing. What the experimental group will receive that the control does not.</a:t>
            </a:r>
          </a:p>
          <a:p>
            <a:pPr lvl="1"/>
            <a:r>
              <a:rPr lang="en-US" dirty="0" smtClean="0"/>
              <a:t>Dependent = effect</a:t>
            </a:r>
          </a:p>
          <a:p>
            <a:pPr lvl="2"/>
            <a:r>
              <a:rPr lang="en-US" dirty="0" smtClean="0"/>
              <a:t>What is measured and observed. What is affected by the independent variable.</a:t>
            </a:r>
          </a:p>
          <a:p>
            <a:r>
              <a:rPr lang="en-US" dirty="0" smtClean="0"/>
              <a:t>Experiments cannot prove a hypothesis but only support it or fail to support it. </a:t>
            </a:r>
          </a:p>
          <a:p>
            <a:pPr lvl="1"/>
            <a:r>
              <a:rPr lang="en-US" dirty="0" smtClean="0"/>
              <a:t>“I think that…”</a:t>
            </a:r>
          </a:p>
        </p:txBody>
      </p:sp>
      <p:sp>
        <p:nvSpPr>
          <p:cNvPr id="3" name="Title 2"/>
          <p:cNvSpPr>
            <a:spLocks noGrp="1"/>
          </p:cNvSpPr>
          <p:nvPr>
            <p:ph type="title"/>
          </p:nvPr>
        </p:nvSpPr>
        <p:spPr/>
        <p:txBody>
          <a:bodyPr/>
          <a:lstStyle/>
          <a:p>
            <a:r>
              <a:rPr lang="en-US" dirty="0" smtClean="0"/>
              <a:t>Scientific Method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lstStyle/>
          <a:p>
            <a:r>
              <a:rPr lang="en-US" dirty="0" smtClean="0"/>
              <a:t>Each experiment needs an experimental group.</a:t>
            </a:r>
          </a:p>
          <a:p>
            <a:pPr lvl="1"/>
            <a:r>
              <a:rPr lang="en-US" dirty="0" smtClean="0"/>
              <a:t>This is the group that will test the cause and effect relationship between the hypothesis.</a:t>
            </a:r>
          </a:p>
          <a:p>
            <a:r>
              <a:rPr lang="en-US" dirty="0" smtClean="0"/>
              <a:t>The control group will be a point of reference to compare the experimental group to.</a:t>
            </a:r>
          </a:p>
          <a:p>
            <a:pPr lvl="1"/>
            <a:r>
              <a:rPr lang="en-US" dirty="0" smtClean="0"/>
              <a:t>It gets “normal conditions”</a:t>
            </a:r>
          </a:p>
          <a:p>
            <a:endParaRPr lang="en-US" dirty="0" smtClean="0"/>
          </a:p>
          <a:p>
            <a:r>
              <a:rPr lang="en-US" dirty="0" smtClean="0"/>
              <a:t>Everything else must stay the same 	</a:t>
            </a:r>
          </a:p>
          <a:p>
            <a:pPr lvl="1"/>
            <a:r>
              <a:rPr lang="en-US" dirty="0" smtClean="0"/>
              <a:t>Can only test one variable!</a:t>
            </a:r>
          </a:p>
          <a:p>
            <a:endParaRPr lang="en-US" dirty="0"/>
          </a:p>
        </p:txBody>
      </p:sp>
      <p:sp>
        <p:nvSpPr>
          <p:cNvPr id="3" name="Title 2"/>
          <p:cNvSpPr>
            <a:spLocks noGrp="1"/>
          </p:cNvSpPr>
          <p:nvPr>
            <p:ph type="title"/>
          </p:nvPr>
        </p:nvSpPr>
        <p:spPr/>
        <p:txBody>
          <a:bodyPr/>
          <a:lstStyle/>
          <a:p>
            <a:r>
              <a:rPr lang="en-US" dirty="0" smtClean="0"/>
              <a:t>Scientific Method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is what is collected as results from experiments.</a:t>
            </a:r>
          </a:p>
          <a:p>
            <a:r>
              <a:rPr lang="en-US" dirty="0" smtClean="0"/>
              <a:t>It can be organized into diagrams, tables, charts, graphs, and equations.</a:t>
            </a:r>
          </a:p>
          <a:p>
            <a:endParaRPr lang="en-US" dirty="0" smtClean="0"/>
          </a:p>
          <a:p>
            <a:r>
              <a:rPr lang="en-US" dirty="0" smtClean="0"/>
              <a:t>We must then use the data to make inferences, predictions, and conclusions</a:t>
            </a:r>
          </a:p>
          <a:p>
            <a:endParaRPr lang="en-US" dirty="0"/>
          </a:p>
        </p:txBody>
      </p:sp>
      <p:sp>
        <p:nvSpPr>
          <p:cNvPr id="3" name="Title 2"/>
          <p:cNvSpPr>
            <a:spLocks noGrp="1"/>
          </p:cNvSpPr>
          <p:nvPr>
            <p:ph type="title"/>
          </p:nvPr>
        </p:nvSpPr>
        <p:spPr/>
        <p:txBody>
          <a:bodyPr/>
          <a:lstStyle/>
          <a:p>
            <a:r>
              <a:rPr lang="en-US" dirty="0" smtClean="0"/>
              <a:t>Collecting and Organizing Data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Things to include within the conclusion:</a:t>
            </a:r>
          </a:p>
          <a:p>
            <a:pPr lvl="1"/>
            <a:r>
              <a:rPr lang="en-US" dirty="0" smtClean="0"/>
              <a:t>Does the data agree with or disagree with the original hypothesis?</a:t>
            </a:r>
          </a:p>
          <a:p>
            <a:pPr lvl="1"/>
            <a:r>
              <a:rPr lang="en-US" dirty="0" smtClean="0"/>
              <a:t>Statement of what the data tells us</a:t>
            </a:r>
          </a:p>
          <a:p>
            <a:pPr lvl="1"/>
            <a:r>
              <a:rPr lang="en-US" dirty="0" smtClean="0"/>
              <a:t>How can this experiment be more valid?</a:t>
            </a:r>
          </a:p>
          <a:p>
            <a:pPr lvl="1"/>
            <a:r>
              <a:rPr lang="en-US" dirty="0" smtClean="0"/>
              <a:t>Why might other scientists want to conduct this experiment?</a:t>
            </a:r>
          </a:p>
          <a:p>
            <a:r>
              <a:rPr lang="en-US" dirty="0" smtClean="0"/>
              <a:t>Results must be reported and must be able to be repeated by others</a:t>
            </a:r>
          </a:p>
          <a:p>
            <a:pPr lvl="1"/>
            <a:r>
              <a:rPr lang="en-US" smtClean="0"/>
              <a:t>Peer review</a:t>
            </a:r>
            <a:endParaRPr lang="en-US" dirty="0"/>
          </a:p>
        </p:txBody>
      </p:sp>
      <p:sp>
        <p:nvSpPr>
          <p:cNvPr id="3" name="Title 2"/>
          <p:cNvSpPr>
            <a:spLocks noGrp="1"/>
          </p:cNvSpPr>
          <p:nvPr>
            <p:ph type="title"/>
          </p:nvPr>
        </p:nvSpPr>
        <p:spPr/>
        <p:txBody>
          <a:bodyPr/>
          <a:lstStyle/>
          <a:p>
            <a:r>
              <a:rPr lang="en-US" dirty="0" smtClean="0"/>
              <a:t>Scientific Method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Graphs are useful for analyzing data.</a:t>
            </a:r>
          </a:p>
          <a:p>
            <a:r>
              <a:rPr lang="en-US" dirty="0" smtClean="0"/>
              <a:t>Line Graph</a:t>
            </a:r>
          </a:p>
          <a:p>
            <a:pPr lvl="1"/>
            <a:r>
              <a:rPr lang="en-US" dirty="0" smtClean="0"/>
              <a:t>Used to show the relationship between two variables. Independent variable is place along the X-axis and the dependent variable is placed on the Y-axis.</a:t>
            </a:r>
          </a:p>
          <a:p>
            <a:pPr lvl="2"/>
            <a:r>
              <a:rPr lang="en-US" dirty="0" smtClean="0"/>
              <a:t>All graphs need a title, all axis must be labeled with units, the appropriate scale on the axis must be equal intervals, always plot the data point, draw a circle around them, and connect the consecutive points. </a:t>
            </a:r>
            <a:endParaRPr lang="en-US" dirty="0"/>
          </a:p>
        </p:txBody>
      </p:sp>
      <p:sp>
        <p:nvSpPr>
          <p:cNvPr id="3" name="Title 2"/>
          <p:cNvSpPr>
            <a:spLocks noGrp="1"/>
          </p:cNvSpPr>
          <p:nvPr>
            <p:ph type="title"/>
          </p:nvPr>
        </p:nvSpPr>
        <p:spPr/>
        <p:txBody>
          <a:bodyPr/>
          <a:lstStyle/>
          <a:p>
            <a:r>
              <a:rPr lang="en-US" dirty="0" smtClean="0"/>
              <a:t>Graphing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249680"/>
          <a:ext cx="9144000" cy="4998720"/>
        </p:xfrm>
        <a:graphic>
          <a:graphicData uri="http://schemas.openxmlformats.org/drawingml/2006/table">
            <a:tbl>
              <a:tblPr firstRow="1" bandRow="1">
                <a:tableStyleId>{5C22544A-7EE6-4342-B048-85BDC9FD1C3A}</a:tableStyleId>
              </a:tblPr>
              <a:tblGrid>
                <a:gridCol w="4572000"/>
                <a:gridCol w="4572000"/>
              </a:tblGrid>
              <a:tr h="839751">
                <a:tc>
                  <a:txBody>
                    <a:bodyPr/>
                    <a:lstStyle/>
                    <a:p>
                      <a:r>
                        <a:rPr lang="en-US" sz="2800" dirty="0" smtClean="0"/>
                        <a:t>Amount of rain (inches)</a:t>
                      </a:r>
                      <a:endParaRPr lang="en-US" sz="2800" dirty="0"/>
                    </a:p>
                  </a:txBody>
                  <a:tcPr/>
                </a:tc>
                <a:tc>
                  <a:txBody>
                    <a:bodyPr/>
                    <a:lstStyle/>
                    <a:p>
                      <a:r>
                        <a:rPr lang="en-US" sz="2800" dirty="0" smtClean="0"/>
                        <a:t>Amount of grain produced (bushels/acre)</a:t>
                      </a:r>
                      <a:endParaRPr lang="en-US" sz="2800" dirty="0"/>
                    </a:p>
                  </a:txBody>
                  <a:tcPr/>
                </a:tc>
              </a:tr>
              <a:tr h="486522">
                <a:tc>
                  <a:txBody>
                    <a:bodyPr/>
                    <a:lstStyle/>
                    <a:p>
                      <a:r>
                        <a:rPr lang="en-US" sz="3200" dirty="0" smtClean="0"/>
                        <a:t>7</a:t>
                      </a:r>
                      <a:endParaRPr lang="en-US" sz="3200" dirty="0"/>
                    </a:p>
                  </a:txBody>
                  <a:tcPr/>
                </a:tc>
                <a:tc>
                  <a:txBody>
                    <a:bodyPr/>
                    <a:lstStyle/>
                    <a:p>
                      <a:r>
                        <a:rPr lang="en-US" sz="3200" dirty="0" smtClean="0"/>
                        <a:t>50</a:t>
                      </a:r>
                      <a:endParaRPr lang="en-US" sz="3200" dirty="0"/>
                    </a:p>
                  </a:txBody>
                  <a:tcPr/>
                </a:tc>
              </a:tr>
              <a:tr h="486522">
                <a:tc>
                  <a:txBody>
                    <a:bodyPr/>
                    <a:lstStyle/>
                    <a:p>
                      <a:r>
                        <a:rPr lang="en-US" sz="3200" dirty="0" smtClean="0"/>
                        <a:t>9</a:t>
                      </a:r>
                      <a:endParaRPr lang="en-US" sz="3200" dirty="0"/>
                    </a:p>
                  </a:txBody>
                  <a:tcPr/>
                </a:tc>
                <a:tc>
                  <a:txBody>
                    <a:bodyPr/>
                    <a:lstStyle/>
                    <a:p>
                      <a:r>
                        <a:rPr lang="en-US" sz="3200" dirty="0" smtClean="0"/>
                        <a:t>60</a:t>
                      </a:r>
                      <a:endParaRPr lang="en-US" sz="3200" dirty="0"/>
                    </a:p>
                  </a:txBody>
                  <a:tcPr/>
                </a:tc>
              </a:tr>
              <a:tr h="486522">
                <a:tc>
                  <a:txBody>
                    <a:bodyPr/>
                    <a:lstStyle/>
                    <a:p>
                      <a:r>
                        <a:rPr lang="en-US" sz="3200" dirty="0" smtClean="0"/>
                        <a:t>10</a:t>
                      </a:r>
                      <a:endParaRPr lang="en-US" sz="3200" dirty="0"/>
                    </a:p>
                  </a:txBody>
                  <a:tcPr/>
                </a:tc>
                <a:tc>
                  <a:txBody>
                    <a:bodyPr/>
                    <a:lstStyle/>
                    <a:p>
                      <a:r>
                        <a:rPr lang="en-US" sz="3200" dirty="0" smtClean="0"/>
                        <a:t>65</a:t>
                      </a:r>
                      <a:endParaRPr lang="en-US" sz="3200" dirty="0"/>
                    </a:p>
                  </a:txBody>
                  <a:tcPr/>
                </a:tc>
              </a:tr>
              <a:tr h="486522">
                <a:tc>
                  <a:txBody>
                    <a:bodyPr/>
                    <a:lstStyle/>
                    <a:p>
                      <a:r>
                        <a:rPr lang="en-US" sz="3200" dirty="0" smtClean="0"/>
                        <a:t>11</a:t>
                      </a:r>
                      <a:endParaRPr lang="en-US" sz="3200" dirty="0"/>
                    </a:p>
                  </a:txBody>
                  <a:tcPr/>
                </a:tc>
                <a:tc>
                  <a:txBody>
                    <a:bodyPr/>
                    <a:lstStyle/>
                    <a:p>
                      <a:r>
                        <a:rPr lang="en-US" sz="3200" dirty="0" smtClean="0"/>
                        <a:t>70</a:t>
                      </a:r>
                      <a:endParaRPr lang="en-US" sz="3200" dirty="0"/>
                    </a:p>
                  </a:txBody>
                  <a:tcPr/>
                </a:tc>
              </a:tr>
              <a:tr h="486522">
                <a:tc>
                  <a:txBody>
                    <a:bodyPr/>
                    <a:lstStyle/>
                    <a:p>
                      <a:r>
                        <a:rPr lang="en-US" sz="3200" dirty="0" smtClean="0"/>
                        <a:t>12</a:t>
                      </a:r>
                      <a:endParaRPr lang="en-US" sz="3200" dirty="0"/>
                    </a:p>
                  </a:txBody>
                  <a:tcPr/>
                </a:tc>
                <a:tc>
                  <a:txBody>
                    <a:bodyPr/>
                    <a:lstStyle/>
                    <a:p>
                      <a:r>
                        <a:rPr lang="en-US" sz="3200" dirty="0" smtClean="0"/>
                        <a:t>65</a:t>
                      </a:r>
                      <a:endParaRPr lang="en-US" sz="3200" dirty="0"/>
                    </a:p>
                  </a:txBody>
                  <a:tcPr/>
                </a:tc>
              </a:tr>
              <a:tr h="486522">
                <a:tc>
                  <a:txBody>
                    <a:bodyPr/>
                    <a:lstStyle/>
                    <a:p>
                      <a:r>
                        <a:rPr lang="en-US" sz="3200" dirty="0" smtClean="0"/>
                        <a:t>13</a:t>
                      </a:r>
                      <a:endParaRPr lang="en-US" sz="3200" dirty="0"/>
                    </a:p>
                  </a:txBody>
                  <a:tcPr/>
                </a:tc>
                <a:tc>
                  <a:txBody>
                    <a:bodyPr/>
                    <a:lstStyle/>
                    <a:p>
                      <a:r>
                        <a:rPr lang="en-US" sz="3200" dirty="0" smtClean="0"/>
                        <a:t>60</a:t>
                      </a:r>
                      <a:endParaRPr lang="en-US" sz="3200" dirty="0"/>
                    </a:p>
                  </a:txBody>
                  <a:tcPr/>
                </a:tc>
              </a:tr>
              <a:tr h="486522">
                <a:tc>
                  <a:txBody>
                    <a:bodyPr/>
                    <a:lstStyle/>
                    <a:p>
                      <a:r>
                        <a:rPr lang="en-US" sz="3200" dirty="0" smtClean="0"/>
                        <a:t>15</a:t>
                      </a:r>
                      <a:endParaRPr lang="en-US" sz="3200" dirty="0"/>
                    </a:p>
                  </a:txBody>
                  <a:tcPr/>
                </a:tc>
                <a:tc>
                  <a:txBody>
                    <a:bodyPr/>
                    <a:lstStyle/>
                    <a:p>
                      <a:r>
                        <a:rPr lang="en-US" sz="3200" dirty="0" smtClean="0"/>
                        <a:t>20</a:t>
                      </a:r>
                      <a:endParaRPr lang="en-US" sz="3200" dirty="0"/>
                    </a:p>
                  </a:txBody>
                  <a:tcPr/>
                </a:tc>
              </a:tr>
            </a:tbl>
          </a:graphicData>
        </a:graphic>
      </p:graphicFrame>
      <p:sp>
        <p:nvSpPr>
          <p:cNvPr id="3" name="Title 2"/>
          <p:cNvSpPr>
            <a:spLocks noGrp="1"/>
          </p:cNvSpPr>
          <p:nvPr>
            <p:ph type="title"/>
          </p:nvPr>
        </p:nvSpPr>
        <p:spPr/>
        <p:txBody>
          <a:bodyPr/>
          <a:lstStyle/>
          <a:p>
            <a:r>
              <a:rPr lang="en-US" dirty="0" smtClean="0"/>
              <a:t>Line Graph Example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Pie charts show parts of wholes or percentages</a:t>
            </a:r>
          </a:p>
          <a:p>
            <a:endParaRPr lang="en-US" dirty="0" smtClean="0"/>
          </a:p>
          <a:p>
            <a:r>
              <a:rPr lang="en-US" dirty="0" smtClean="0"/>
              <a:t>Create your own pie chart: How many hours per day to you spend doing the following:</a:t>
            </a:r>
          </a:p>
          <a:p>
            <a:r>
              <a:rPr lang="en-US" dirty="0" smtClean="0"/>
              <a:t>Sleeping______			Playing_____</a:t>
            </a:r>
          </a:p>
          <a:p>
            <a:r>
              <a:rPr lang="en-US" dirty="0" smtClean="0"/>
              <a:t>Watching TV______			Eating______</a:t>
            </a:r>
          </a:p>
          <a:p>
            <a:r>
              <a:rPr lang="en-US" dirty="0" smtClean="0"/>
              <a:t>In Class________			Other______</a:t>
            </a:r>
            <a:endParaRPr lang="en-US" dirty="0"/>
          </a:p>
        </p:txBody>
      </p:sp>
      <p:sp>
        <p:nvSpPr>
          <p:cNvPr id="3" name="Title 2"/>
          <p:cNvSpPr>
            <a:spLocks noGrp="1"/>
          </p:cNvSpPr>
          <p:nvPr>
            <p:ph type="title"/>
          </p:nvPr>
        </p:nvSpPr>
        <p:spPr/>
        <p:txBody>
          <a:bodyPr/>
          <a:lstStyle/>
          <a:p>
            <a:r>
              <a:rPr lang="en-US" dirty="0" smtClean="0"/>
              <a:t>Pie Chart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 units are: </a:t>
            </a:r>
          </a:p>
          <a:p>
            <a:pPr lvl="1"/>
            <a:r>
              <a:rPr lang="en-US" dirty="0" smtClean="0"/>
              <a:t>Meter, liter, gram, cubic centimeter, second, degree Celsius</a:t>
            </a:r>
          </a:p>
          <a:p>
            <a:pPr lvl="1"/>
            <a:endParaRPr lang="en-US" dirty="0" smtClean="0"/>
          </a:p>
          <a:p>
            <a:r>
              <a:rPr lang="en-US" dirty="0" smtClean="0"/>
              <a:t>Create the scale:</a:t>
            </a:r>
            <a:endParaRPr lang="en-US" dirty="0"/>
          </a:p>
        </p:txBody>
      </p:sp>
      <p:sp>
        <p:nvSpPr>
          <p:cNvPr id="3" name="Title 2"/>
          <p:cNvSpPr>
            <a:spLocks noGrp="1"/>
          </p:cNvSpPr>
          <p:nvPr>
            <p:ph type="title"/>
          </p:nvPr>
        </p:nvSpPr>
        <p:spPr/>
        <p:txBody>
          <a:bodyPr/>
          <a:lstStyle/>
          <a:p>
            <a:r>
              <a:rPr lang="en-US" dirty="0" smtClean="0"/>
              <a:t>Metric System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Bar graphs or histogram also represent the relationship between two variables.</a:t>
            </a:r>
          </a:p>
          <a:p>
            <a:r>
              <a:rPr lang="en-US" dirty="0" smtClean="0"/>
              <a:t>The </a:t>
            </a:r>
            <a:r>
              <a:rPr lang="en-US" dirty="0" err="1" smtClean="0"/>
              <a:t>x</a:t>
            </a:r>
            <a:r>
              <a:rPr lang="en-US" dirty="0" smtClean="0"/>
              <a:t> and y-axis are similar to line graphs. </a:t>
            </a:r>
            <a:endParaRPr lang="en-US" dirty="0"/>
          </a:p>
        </p:txBody>
      </p:sp>
      <p:sp>
        <p:nvSpPr>
          <p:cNvPr id="3" name="Title 2"/>
          <p:cNvSpPr>
            <a:spLocks noGrp="1"/>
          </p:cNvSpPr>
          <p:nvPr>
            <p:ph type="title"/>
          </p:nvPr>
        </p:nvSpPr>
        <p:spPr/>
        <p:txBody>
          <a:bodyPr/>
          <a:lstStyle/>
          <a:p>
            <a:r>
              <a:rPr lang="en-US" dirty="0" smtClean="0"/>
              <a:t>Bar Graph or Histogram</a:t>
            </a:r>
            <a:endParaRPr lang="en-US" dirty="0"/>
          </a:p>
        </p:txBody>
      </p:sp>
      <p:pic>
        <p:nvPicPr>
          <p:cNvPr id="5" name="Picture 4"/>
          <p:cNvPicPr>
            <a:picLocks noChangeAspect="1"/>
          </p:cNvPicPr>
          <p:nvPr/>
        </p:nvPicPr>
        <p:blipFill>
          <a:blip r:embed="rId2"/>
          <a:stretch>
            <a:fillRect/>
          </a:stretch>
        </p:blipFill>
        <p:spPr>
          <a:xfrm>
            <a:off x="3025549" y="2809106"/>
            <a:ext cx="5407769" cy="40488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need to know how to properly use safety equipment in the lab area</a:t>
            </a:r>
          </a:p>
          <a:p>
            <a:pPr lvl="1"/>
            <a:r>
              <a:rPr lang="en-US" dirty="0" smtClean="0"/>
              <a:t>Safety equipment: fire extinguisher, safety shower, eye wash station, fire blanket, emergency gas shutoff</a:t>
            </a:r>
          </a:p>
          <a:p>
            <a:pPr lvl="1"/>
            <a:r>
              <a:rPr lang="en-US" dirty="0" smtClean="0"/>
              <a:t>Goggles, aprons, gloves</a:t>
            </a:r>
            <a:endParaRPr lang="en-US" dirty="0"/>
          </a:p>
        </p:txBody>
      </p:sp>
      <p:sp>
        <p:nvSpPr>
          <p:cNvPr id="3" name="Title 2"/>
          <p:cNvSpPr>
            <a:spLocks noGrp="1"/>
          </p:cNvSpPr>
          <p:nvPr>
            <p:ph type="title"/>
          </p:nvPr>
        </p:nvSpPr>
        <p:spPr/>
        <p:txBody>
          <a:bodyPr/>
          <a:lstStyle/>
          <a:p>
            <a:r>
              <a:rPr lang="en-US" dirty="0" smtClean="0"/>
              <a:t>Laboratory Safety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Read all directions before starting</a:t>
            </a:r>
          </a:p>
          <a:p>
            <a:pPr lvl="1"/>
            <a:r>
              <a:rPr lang="en-US" dirty="0" smtClean="0"/>
              <a:t>Questions? Ask!</a:t>
            </a:r>
          </a:p>
          <a:p>
            <a:r>
              <a:rPr lang="en-US" dirty="0" smtClean="0"/>
              <a:t>Don’t do anything without permission</a:t>
            </a:r>
          </a:p>
          <a:p>
            <a:r>
              <a:rPr lang="en-US" dirty="0" smtClean="0"/>
              <a:t>No eating or drinking</a:t>
            </a:r>
          </a:p>
          <a:p>
            <a:r>
              <a:rPr lang="en-US" dirty="0" smtClean="0"/>
              <a:t>When heating, slant test tubes away from others and never heat a closed container</a:t>
            </a:r>
          </a:p>
          <a:p>
            <a:r>
              <a:rPr lang="en-US" dirty="0" smtClean="0"/>
              <a:t>Never inhale or taste chemicals or objects</a:t>
            </a:r>
          </a:p>
          <a:p>
            <a:r>
              <a:rPr lang="en-US" dirty="0" smtClean="0"/>
              <a:t>If spills, wash off skin immediately and tell me.</a:t>
            </a:r>
          </a:p>
          <a:p>
            <a:r>
              <a:rPr lang="en-US" dirty="0" smtClean="0"/>
              <a:t>Tell your teacher if you get hurt</a:t>
            </a:r>
          </a:p>
          <a:p>
            <a:r>
              <a:rPr lang="en-US" dirty="0" smtClean="0"/>
              <a:t>Tie back hair, secure loose clothing</a:t>
            </a:r>
          </a:p>
        </p:txBody>
      </p:sp>
      <p:sp>
        <p:nvSpPr>
          <p:cNvPr id="3" name="Title 2"/>
          <p:cNvSpPr>
            <a:spLocks noGrp="1"/>
          </p:cNvSpPr>
          <p:nvPr>
            <p:ph type="title"/>
          </p:nvPr>
        </p:nvSpPr>
        <p:spPr/>
        <p:txBody>
          <a:bodyPr/>
          <a:lstStyle/>
          <a:p>
            <a:r>
              <a:rPr lang="en-US" dirty="0" smtClean="0"/>
              <a:t>Safety guidelines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Know the properties of chemicals you are using</a:t>
            </a:r>
          </a:p>
          <a:p>
            <a:r>
              <a:rPr lang="en-US" dirty="0" smtClean="0"/>
              <a:t>Know what equipment to use</a:t>
            </a:r>
          </a:p>
          <a:p>
            <a:r>
              <a:rPr lang="en-US" dirty="0" smtClean="0"/>
              <a:t>Don’t use damaged equipment</a:t>
            </a:r>
          </a:p>
          <a:p>
            <a:r>
              <a:rPr lang="en-US" dirty="0" smtClean="0"/>
              <a:t>Never pour chemicals back into original bottles or switch equipment between chemicals</a:t>
            </a:r>
          </a:p>
          <a:p>
            <a:r>
              <a:rPr lang="en-US" dirty="0" smtClean="0"/>
              <a:t>Use the proper equipment</a:t>
            </a:r>
          </a:p>
          <a:p>
            <a:r>
              <a:rPr lang="en-US" dirty="0" smtClean="0"/>
              <a:t>Always clean up your space, turn off gas and water and disconnect electrical devices</a:t>
            </a:r>
          </a:p>
          <a:p>
            <a:r>
              <a:rPr lang="en-US" dirty="0" smtClean="0"/>
              <a:t>Dispose of chemicals according to instructions</a:t>
            </a:r>
          </a:p>
          <a:p>
            <a:r>
              <a:rPr lang="en-US" dirty="0" smtClean="0"/>
              <a:t>Wash your hands!</a:t>
            </a:r>
          </a:p>
          <a:p>
            <a:endParaRPr lang="en-US" dirty="0"/>
          </a:p>
        </p:txBody>
      </p:sp>
      <p:sp>
        <p:nvSpPr>
          <p:cNvPr id="3" name="Title 2"/>
          <p:cNvSpPr>
            <a:spLocks noGrp="1"/>
          </p:cNvSpPr>
          <p:nvPr>
            <p:ph type="title"/>
          </p:nvPr>
        </p:nvSpPr>
        <p:spPr/>
        <p:txBody>
          <a:bodyPr/>
          <a:lstStyle/>
          <a:p>
            <a:r>
              <a:rPr lang="en-US" dirty="0" smtClean="0"/>
              <a:t>Safety Guidelines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9034"/>
            <a:ext cx="8229600" cy="5309989"/>
          </a:xfrm>
        </p:spPr>
        <p:txBody>
          <a:bodyPr>
            <a:normAutofit fontScale="92500" lnSpcReduction="20000"/>
          </a:bodyPr>
          <a:lstStyle/>
          <a:p>
            <a:r>
              <a:rPr lang="en-US" dirty="0" smtClean="0"/>
              <a:t>Microscope is made of lens to make objects easier to see</a:t>
            </a:r>
          </a:p>
          <a:p>
            <a:pPr lvl="1"/>
            <a:r>
              <a:rPr lang="en-US" dirty="0" smtClean="0"/>
              <a:t>Magnification makes the objects appear bigger</a:t>
            </a:r>
          </a:p>
          <a:p>
            <a:endParaRPr lang="en-US" dirty="0" smtClean="0"/>
          </a:p>
          <a:p>
            <a:r>
              <a:rPr lang="en-US" dirty="0" smtClean="0"/>
              <a:t>Stereoscopes (dissecting microscopes)</a:t>
            </a:r>
          </a:p>
          <a:p>
            <a:pPr lvl="1"/>
            <a:r>
              <a:rPr lang="en-US" dirty="0" smtClean="0"/>
              <a:t>Two ocular eyepiece lenses</a:t>
            </a:r>
          </a:p>
          <a:p>
            <a:pPr lvl="1"/>
            <a:r>
              <a:rPr lang="en-US" dirty="0" smtClean="0"/>
              <a:t>Magnification is low, image is in 3-D and not reversed</a:t>
            </a:r>
          </a:p>
          <a:p>
            <a:pPr lvl="1"/>
            <a:endParaRPr lang="en-US" dirty="0" smtClean="0"/>
          </a:p>
          <a:p>
            <a:r>
              <a:rPr lang="en-US" dirty="0" smtClean="0"/>
              <a:t>Compound light microscope</a:t>
            </a:r>
          </a:p>
          <a:p>
            <a:pPr lvl="1"/>
            <a:r>
              <a:rPr lang="en-US" dirty="0" smtClean="0"/>
              <a:t>One ocular lens</a:t>
            </a:r>
          </a:p>
          <a:p>
            <a:pPr lvl="1"/>
            <a:r>
              <a:rPr lang="en-US" dirty="0" smtClean="0"/>
              <a:t>Uses light to see images in eyepiece</a:t>
            </a:r>
          </a:p>
          <a:p>
            <a:pPr lvl="1"/>
            <a:r>
              <a:rPr lang="en-US" dirty="0" smtClean="0"/>
              <a:t>Image is magnified by both lens (ocular lens and objective lens)</a:t>
            </a:r>
          </a:p>
          <a:p>
            <a:pPr lvl="1"/>
            <a:r>
              <a:rPr lang="en-US" dirty="0" smtClean="0"/>
              <a:t>Total magnification is measured by multiplying the magnification of the eyepiece by the magnification of the objective</a:t>
            </a:r>
            <a:endParaRPr lang="en-US" dirty="0"/>
          </a:p>
        </p:txBody>
      </p:sp>
      <p:sp>
        <p:nvSpPr>
          <p:cNvPr id="3" name="Title 2"/>
          <p:cNvSpPr>
            <a:spLocks noGrp="1"/>
          </p:cNvSpPr>
          <p:nvPr>
            <p:ph type="title"/>
          </p:nvPr>
        </p:nvSpPr>
        <p:spPr/>
        <p:txBody>
          <a:bodyPr/>
          <a:lstStyle/>
          <a:p>
            <a:r>
              <a:rPr lang="en-US" dirty="0" smtClean="0"/>
              <a:t>Microscope Skills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Eyepiece and Ocular Lens</a:t>
            </a:r>
          </a:p>
          <a:p>
            <a:r>
              <a:rPr lang="en-US" dirty="0" smtClean="0"/>
              <a:t>Objective Lenses</a:t>
            </a:r>
          </a:p>
          <a:p>
            <a:r>
              <a:rPr lang="en-US" dirty="0" smtClean="0"/>
              <a:t>Stage</a:t>
            </a:r>
          </a:p>
          <a:p>
            <a:r>
              <a:rPr lang="en-US" dirty="0" smtClean="0"/>
              <a:t>Diaphragm</a:t>
            </a:r>
          </a:p>
          <a:p>
            <a:r>
              <a:rPr lang="en-US" dirty="0" smtClean="0"/>
              <a:t>Light Source</a:t>
            </a:r>
          </a:p>
          <a:p>
            <a:r>
              <a:rPr lang="en-US" dirty="0" smtClean="0"/>
              <a:t>Coarse Adjustment</a:t>
            </a:r>
          </a:p>
          <a:p>
            <a:r>
              <a:rPr lang="en-US" dirty="0" smtClean="0"/>
              <a:t>Fine Adjustment </a:t>
            </a:r>
            <a:endParaRPr lang="en-US" dirty="0"/>
          </a:p>
        </p:txBody>
      </p:sp>
      <p:sp>
        <p:nvSpPr>
          <p:cNvPr id="3" name="Title 2"/>
          <p:cNvSpPr>
            <a:spLocks noGrp="1"/>
          </p:cNvSpPr>
          <p:nvPr>
            <p:ph type="title"/>
          </p:nvPr>
        </p:nvSpPr>
        <p:spPr/>
        <p:txBody>
          <a:bodyPr/>
          <a:lstStyle/>
          <a:p>
            <a:r>
              <a:rPr lang="en-US" dirty="0" smtClean="0"/>
              <a:t>Parts of the Microscope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Only clean microscopes with lens paper!</a:t>
            </a:r>
          </a:p>
          <a:p>
            <a:r>
              <a:rPr lang="en-US" dirty="0" smtClean="0"/>
              <a:t>Image will be upside down and backwards</a:t>
            </a:r>
          </a:p>
          <a:p>
            <a:pPr lvl="1"/>
            <a:r>
              <a:rPr lang="en-US" dirty="0" smtClean="0"/>
              <a:t>Move the slide in the opposite direction to center the object</a:t>
            </a:r>
          </a:p>
          <a:p>
            <a:r>
              <a:rPr lang="en-US" dirty="0" smtClean="0"/>
              <a:t>Field appears darker with higher magnification</a:t>
            </a:r>
          </a:p>
          <a:p>
            <a:pPr lvl="1"/>
            <a:r>
              <a:rPr lang="en-US" dirty="0" smtClean="0"/>
              <a:t>Use the diaphragm to adjust the light </a:t>
            </a:r>
          </a:p>
          <a:p>
            <a:r>
              <a:rPr lang="en-US" dirty="0" smtClean="0"/>
              <a:t>Make sure the object is always in the center of the field of view</a:t>
            </a:r>
          </a:p>
          <a:p>
            <a:pPr lvl="1"/>
            <a:r>
              <a:rPr lang="en-US" dirty="0" smtClean="0"/>
              <a:t>When going to higher power the field of view gets smaller</a:t>
            </a:r>
            <a:endParaRPr lang="en-US" dirty="0"/>
          </a:p>
        </p:txBody>
      </p:sp>
      <p:sp>
        <p:nvSpPr>
          <p:cNvPr id="3" name="Title 2"/>
          <p:cNvSpPr>
            <a:spLocks noGrp="1"/>
          </p:cNvSpPr>
          <p:nvPr>
            <p:ph type="title"/>
          </p:nvPr>
        </p:nvSpPr>
        <p:spPr/>
        <p:txBody>
          <a:bodyPr/>
          <a:lstStyle/>
          <a:p>
            <a:r>
              <a:rPr lang="en-US" dirty="0" smtClean="0"/>
              <a:t>Using Microscopes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41258" y="0"/>
            <a:ext cx="6563206" cy="696556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Directions for use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46776"/>
            <a:ext cx="9144000" cy="5433476"/>
          </a:xfrm>
        </p:spPr>
        <p:txBody>
          <a:bodyPr>
            <a:normAutofit fontScale="77500" lnSpcReduction="20000"/>
          </a:bodyPr>
          <a:lstStyle/>
          <a:p>
            <a:r>
              <a:rPr lang="en-US" dirty="0" smtClean="0"/>
              <a:t>Nucleus</a:t>
            </a:r>
          </a:p>
          <a:p>
            <a:pPr lvl="1"/>
            <a:r>
              <a:rPr lang="en-US" dirty="0" smtClean="0"/>
              <a:t>Round, dense, dark-stained, located anywhere</a:t>
            </a:r>
          </a:p>
          <a:p>
            <a:r>
              <a:rPr lang="en-US" dirty="0" smtClean="0"/>
              <a:t>Cytoplasm</a:t>
            </a:r>
          </a:p>
          <a:p>
            <a:pPr lvl="1"/>
            <a:r>
              <a:rPr lang="en-US" dirty="0" smtClean="0"/>
              <a:t>Fills the cell, clear-very grainy, may or may not be visible</a:t>
            </a:r>
          </a:p>
          <a:p>
            <a:r>
              <a:rPr lang="en-US" dirty="0" smtClean="0"/>
              <a:t>Cell membrane</a:t>
            </a:r>
          </a:p>
          <a:p>
            <a:pPr lvl="1"/>
            <a:r>
              <a:rPr lang="en-US" dirty="0" smtClean="0"/>
              <a:t>Surrounds cytoplasm, both animal and plant cells</a:t>
            </a:r>
          </a:p>
          <a:p>
            <a:r>
              <a:rPr lang="en-US" dirty="0" smtClean="0"/>
              <a:t>Cell wall</a:t>
            </a:r>
          </a:p>
          <a:p>
            <a:pPr lvl="1"/>
            <a:r>
              <a:rPr lang="en-US" dirty="0" smtClean="0"/>
              <a:t>Surround cell membrane in plant cells</a:t>
            </a:r>
          </a:p>
          <a:p>
            <a:r>
              <a:rPr lang="en-US" dirty="0" smtClean="0"/>
              <a:t>Chloroplast</a:t>
            </a:r>
          </a:p>
          <a:p>
            <a:pPr lvl="1"/>
            <a:r>
              <a:rPr lang="en-US" dirty="0" smtClean="0"/>
              <a:t>Green, oval, photosynthetic</a:t>
            </a:r>
          </a:p>
          <a:p>
            <a:r>
              <a:rPr lang="en-US" dirty="0" smtClean="0"/>
              <a:t>Mitochondria</a:t>
            </a:r>
          </a:p>
          <a:p>
            <a:pPr lvl="1"/>
            <a:r>
              <a:rPr lang="en-US" dirty="0" smtClean="0"/>
              <a:t>Oval, cellular respiration (energy production)</a:t>
            </a:r>
          </a:p>
          <a:p>
            <a:r>
              <a:rPr lang="en-US" dirty="0" smtClean="0"/>
              <a:t>Vacuoles</a:t>
            </a:r>
          </a:p>
          <a:p>
            <a:pPr lvl="1"/>
            <a:r>
              <a:rPr lang="en-US" dirty="0" smtClean="0"/>
              <a:t>Often clear areas in cytoplasm, may be specialized</a:t>
            </a:r>
          </a:p>
          <a:p>
            <a:pPr lvl="1"/>
            <a:r>
              <a:rPr lang="en-US" dirty="0" smtClean="0"/>
              <a:t>Plants are large and fluid-filled</a:t>
            </a:r>
          </a:p>
          <a:p>
            <a:r>
              <a:rPr lang="en-US" dirty="0" smtClean="0"/>
              <a:t>Chromosomes</a:t>
            </a:r>
          </a:p>
          <a:p>
            <a:pPr lvl="1"/>
            <a:r>
              <a:rPr lang="en-US" dirty="0" smtClean="0"/>
              <a:t>Easier to see in cells undergoing division (mitosis and meiosis), Dark stained and thread like, Genetic material</a:t>
            </a:r>
          </a:p>
        </p:txBody>
      </p:sp>
      <p:sp>
        <p:nvSpPr>
          <p:cNvPr id="3" name="Title 2"/>
          <p:cNvSpPr>
            <a:spLocks noGrp="1"/>
          </p:cNvSpPr>
          <p:nvPr>
            <p:ph type="title"/>
          </p:nvPr>
        </p:nvSpPr>
        <p:spPr>
          <a:xfrm>
            <a:off x="0" y="45305"/>
            <a:ext cx="9144000" cy="1143000"/>
          </a:xfrm>
        </p:spPr>
        <p:txBody>
          <a:bodyPr>
            <a:normAutofit fontScale="90000"/>
          </a:bodyPr>
          <a:lstStyle/>
          <a:p>
            <a:r>
              <a:rPr lang="en-US" dirty="0" smtClean="0"/>
              <a:t>Identifying and Comparing Cell Parts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graphicFrame>
        <p:nvGraphicFramePr>
          <p:cNvPr id="58370" name="Object 2"/>
          <p:cNvGraphicFramePr>
            <a:graphicFrameLocks noChangeAspect="1"/>
          </p:cNvGraphicFramePr>
          <p:nvPr/>
        </p:nvGraphicFramePr>
        <p:xfrm>
          <a:off x="0" y="274638"/>
          <a:ext cx="9123146" cy="6207705"/>
        </p:xfrm>
        <a:graphic>
          <a:graphicData uri="http://schemas.openxmlformats.org/presentationml/2006/ole">
            <p:oleObj spid="_x0000_s58370" name="Document" r:id="rId3" imgW="5625893" imgH="2984390" progId="Word.Document.12">
              <p:link updateAutomatic="1"/>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rcRect l="2341" t="3651" r="7610" b="6654"/>
          <a:stretch>
            <a:fillRect/>
          </a:stretch>
        </p:blipFill>
        <p:spPr>
          <a:xfrm>
            <a:off x="131174" y="274638"/>
            <a:ext cx="8335901" cy="605853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rcRect l="5207" t="4129" r="3417" b="5046"/>
          <a:stretch>
            <a:fillRect/>
          </a:stretch>
        </p:blipFill>
        <p:spPr>
          <a:xfrm rot="5400000">
            <a:off x="1564182" y="-595389"/>
            <a:ext cx="6015637" cy="82296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332037"/>
            <a:ext cx="8686800" cy="4525963"/>
          </a:xfrm>
        </p:spPr>
        <p:txBody>
          <a:bodyPr/>
          <a:lstStyle/>
          <a:p>
            <a:r>
              <a:rPr lang="en-US" dirty="0" smtClean="0"/>
              <a:t>Example:</a:t>
            </a:r>
          </a:p>
          <a:p>
            <a:r>
              <a:rPr lang="en-US" dirty="0" smtClean="0"/>
              <a:t>Length in cm</a:t>
            </a:r>
          </a:p>
          <a:p>
            <a:endParaRPr lang="en-US" dirty="0" smtClean="0"/>
          </a:p>
          <a:p>
            <a:r>
              <a:rPr lang="en-US" dirty="0" smtClean="0"/>
              <a:t>Length in mm</a:t>
            </a:r>
          </a:p>
          <a:p>
            <a:endParaRPr lang="en-US" dirty="0" smtClean="0"/>
          </a:p>
          <a:p>
            <a:r>
              <a:rPr lang="en-US" dirty="0" smtClean="0"/>
              <a:t>Length in </a:t>
            </a:r>
            <a:r>
              <a:rPr lang="en-US" dirty="0" err="1" smtClean="0"/>
              <a:t>m</a:t>
            </a:r>
            <a:endParaRPr lang="en-US" dirty="0" smtClean="0"/>
          </a:p>
          <a:p>
            <a:endParaRPr lang="en-US" dirty="0" smtClean="0"/>
          </a:p>
          <a:p>
            <a:r>
              <a:rPr lang="en-US" dirty="0" smtClean="0"/>
              <a:t>Length in </a:t>
            </a:r>
            <a:r>
              <a:rPr lang="en-US" dirty="0" err="1" smtClean="0"/>
              <a:t>μm</a:t>
            </a:r>
            <a:endParaRPr lang="en-US" dirty="0" smtClean="0"/>
          </a:p>
        </p:txBody>
      </p:sp>
      <p:sp>
        <p:nvSpPr>
          <p:cNvPr id="3" name="Title 2"/>
          <p:cNvSpPr>
            <a:spLocks noGrp="1"/>
          </p:cNvSpPr>
          <p:nvPr>
            <p:ph type="title"/>
          </p:nvPr>
        </p:nvSpPr>
        <p:spPr/>
        <p:txBody>
          <a:bodyPr/>
          <a:lstStyle/>
          <a:p>
            <a:r>
              <a:rPr lang="en-US" dirty="0" smtClean="0"/>
              <a:t>Conversions</a:t>
            </a:r>
            <a:endParaRPr lang="en-US" dirty="0"/>
          </a:p>
        </p:txBody>
      </p:sp>
      <p:pic>
        <p:nvPicPr>
          <p:cNvPr id="4" name="Picture 3"/>
          <p:cNvPicPr>
            <a:picLocks noChangeAspect="1"/>
          </p:cNvPicPr>
          <p:nvPr/>
        </p:nvPicPr>
        <p:blipFill>
          <a:blip r:embed="rId2"/>
          <a:stretch>
            <a:fillRect/>
          </a:stretch>
        </p:blipFill>
        <p:spPr>
          <a:xfrm>
            <a:off x="2965310" y="1094503"/>
            <a:ext cx="6178690" cy="30992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Metric Ruler</a:t>
            </a:r>
          </a:p>
          <a:p>
            <a:pPr lvl="1"/>
            <a:r>
              <a:rPr lang="en-US" dirty="0" smtClean="0"/>
              <a:t>Used for length measurement</a:t>
            </a:r>
          </a:p>
          <a:p>
            <a:pPr lvl="1"/>
            <a:r>
              <a:rPr lang="en-US" dirty="0" smtClean="0"/>
              <a:t>Centimeters or Millimeters </a:t>
            </a:r>
          </a:p>
          <a:p>
            <a:pPr lvl="2"/>
            <a:r>
              <a:rPr lang="en-US" dirty="0" smtClean="0"/>
              <a:t>Micrometers for microscopic organisms</a:t>
            </a:r>
            <a:endParaRPr lang="en-US" dirty="0"/>
          </a:p>
        </p:txBody>
      </p:sp>
      <p:sp>
        <p:nvSpPr>
          <p:cNvPr id="3" name="Title 2"/>
          <p:cNvSpPr>
            <a:spLocks noGrp="1"/>
          </p:cNvSpPr>
          <p:nvPr>
            <p:ph type="title"/>
          </p:nvPr>
        </p:nvSpPr>
        <p:spPr/>
        <p:txBody>
          <a:bodyPr/>
          <a:lstStyle/>
          <a:p>
            <a:r>
              <a:rPr lang="en-US" dirty="0" smtClean="0"/>
              <a:t>Tools</a:t>
            </a:r>
            <a:endParaRPr lang="en-US" dirty="0"/>
          </a:p>
        </p:txBody>
      </p:sp>
      <p:pic>
        <p:nvPicPr>
          <p:cNvPr id="4" name="Picture 3"/>
          <p:cNvPicPr>
            <a:picLocks noChangeAspect="1"/>
          </p:cNvPicPr>
          <p:nvPr/>
        </p:nvPicPr>
        <p:blipFill>
          <a:blip r:embed="rId2"/>
          <a:stretch>
            <a:fillRect/>
          </a:stretch>
        </p:blipFill>
        <p:spPr>
          <a:xfrm>
            <a:off x="4572000" y="3429000"/>
            <a:ext cx="3505200" cy="2324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Graduated cylinder</a:t>
            </a:r>
          </a:p>
          <a:p>
            <a:pPr lvl="1"/>
            <a:r>
              <a:rPr lang="en-US" dirty="0" smtClean="0"/>
              <a:t>Used to measure volume</a:t>
            </a:r>
          </a:p>
          <a:p>
            <a:pPr lvl="1"/>
            <a:r>
              <a:rPr lang="en-US" dirty="0" smtClean="0"/>
              <a:t>Liters or Milliliters</a:t>
            </a:r>
          </a:p>
          <a:p>
            <a:pPr lvl="1"/>
            <a:endParaRPr lang="en-US" dirty="0" smtClean="0"/>
          </a:p>
          <a:p>
            <a:pPr lvl="1"/>
            <a:r>
              <a:rPr lang="en-US" dirty="0" smtClean="0"/>
              <a:t>Always measure from the bottom of the meniscus</a:t>
            </a:r>
            <a:endParaRPr lang="en-US" dirty="0"/>
          </a:p>
        </p:txBody>
      </p:sp>
      <p:sp>
        <p:nvSpPr>
          <p:cNvPr id="3" name="Title 2"/>
          <p:cNvSpPr>
            <a:spLocks noGrp="1"/>
          </p:cNvSpPr>
          <p:nvPr>
            <p:ph type="title"/>
          </p:nvPr>
        </p:nvSpPr>
        <p:spPr/>
        <p:txBody>
          <a:bodyPr/>
          <a:lstStyle/>
          <a:p>
            <a:r>
              <a:rPr lang="en-US" dirty="0" smtClean="0"/>
              <a:t>Tools</a:t>
            </a:r>
            <a:endParaRPr lang="en-US" dirty="0"/>
          </a:p>
        </p:txBody>
      </p:sp>
      <p:pic>
        <p:nvPicPr>
          <p:cNvPr id="4" name="Picture 3"/>
          <p:cNvPicPr>
            <a:picLocks noChangeAspect="1"/>
          </p:cNvPicPr>
          <p:nvPr/>
        </p:nvPicPr>
        <p:blipFill>
          <a:blip r:embed="rId2"/>
          <a:stretch>
            <a:fillRect/>
          </a:stretch>
        </p:blipFill>
        <p:spPr>
          <a:xfrm>
            <a:off x="4256767" y="3843976"/>
            <a:ext cx="4887233" cy="2842574"/>
          </a:xfrm>
          <a:prstGeom prst="rect">
            <a:avLst/>
          </a:prstGeom>
        </p:spPr>
      </p:pic>
      <p:pic>
        <p:nvPicPr>
          <p:cNvPr id="5" name="Picture 4"/>
          <p:cNvPicPr>
            <a:picLocks noChangeAspect="1"/>
          </p:cNvPicPr>
          <p:nvPr/>
        </p:nvPicPr>
        <p:blipFill>
          <a:blip r:embed="rId3"/>
          <a:stretch>
            <a:fillRect/>
          </a:stretch>
        </p:blipFill>
        <p:spPr>
          <a:xfrm>
            <a:off x="6478552" y="211328"/>
            <a:ext cx="1016000" cy="25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2016" y="3311766"/>
            <a:ext cx="3546234" cy="3546234"/>
          </a:xfrm>
          <a:prstGeom prst="rect">
            <a:avLst/>
          </a:prstGeom>
        </p:spPr>
      </p:pic>
      <p:sp>
        <p:nvSpPr>
          <p:cNvPr id="2" name="Content Placeholder 1"/>
          <p:cNvSpPr>
            <a:spLocks noGrp="1"/>
          </p:cNvSpPr>
          <p:nvPr>
            <p:ph idx="1"/>
          </p:nvPr>
        </p:nvSpPr>
        <p:spPr/>
        <p:txBody>
          <a:bodyPr/>
          <a:lstStyle/>
          <a:p>
            <a:r>
              <a:rPr lang="en-US" dirty="0" smtClean="0"/>
              <a:t>Thermometer</a:t>
            </a:r>
          </a:p>
          <a:p>
            <a:pPr lvl="1"/>
            <a:r>
              <a:rPr lang="en-US" dirty="0" smtClean="0"/>
              <a:t>Used to measure temperature</a:t>
            </a:r>
          </a:p>
          <a:p>
            <a:pPr lvl="1"/>
            <a:r>
              <a:rPr lang="en-US" dirty="0" smtClean="0"/>
              <a:t>Measured in degrees Celsius</a:t>
            </a:r>
          </a:p>
          <a:p>
            <a:pPr lvl="1"/>
            <a:r>
              <a:rPr lang="en-US" dirty="0" smtClean="0"/>
              <a:t>Freezing point of water is_______</a:t>
            </a:r>
          </a:p>
          <a:p>
            <a:pPr lvl="1"/>
            <a:r>
              <a:rPr lang="en-US" dirty="0" smtClean="0"/>
              <a:t>Boiling point of water is _________</a:t>
            </a:r>
          </a:p>
          <a:p>
            <a:pPr lvl="1"/>
            <a:r>
              <a:rPr lang="en-US" dirty="0" smtClean="0"/>
              <a:t>Human body temperature is _________</a:t>
            </a:r>
          </a:p>
          <a:p>
            <a:pPr lvl="1"/>
            <a:endParaRPr lang="en-US" dirty="0"/>
          </a:p>
        </p:txBody>
      </p:sp>
      <p:sp>
        <p:nvSpPr>
          <p:cNvPr id="3" name="Title 2"/>
          <p:cNvSpPr>
            <a:spLocks noGrp="1"/>
          </p:cNvSpPr>
          <p:nvPr>
            <p:ph type="title"/>
          </p:nvPr>
        </p:nvSpPr>
        <p:spPr/>
        <p:txBody>
          <a:bodyPr/>
          <a:lstStyle/>
          <a:p>
            <a:r>
              <a:rPr lang="en-US" dirty="0" smtClean="0"/>
              <a:t>Tools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Balance</a:t>
            </a:r>
          </a:p>
          <a:p>
            <a:pPr lvl="1"/>
            <a:r>
              <a:rPr lang="en-US" dirty="0" smtClean="0"/>
              <a:t>Used to measure mass (quantity of matter in something)</a:t>
            </a:r>
          </a:p>
          <a:p>
            <a:pPr lvl="1"/>
            <a:endParaRPr lang="en-US" dirty="0" smtClean="0"/>
          </a:p>
          <a:p>
            <a:pPr lvl="1"/>
            <a:r>
              <a:rPr lang="en-US" dirty="0" smtClean="0"/>
              <a:t>Could use an electric balance or a triple beam balance </a:t>
            </a:r>
          </a:p>
          <a:p>
            <a:pPr lvl="2"/>
            <a:r>
              <a:rPr lang="en-US" dirty="0" smtClean="0"/>
              <a:t>Balances have to be </a:t>
            </a:r>
            <a:r>
              <a:rPr lang="en-US" dirty="0" err="1" smtClean="0"/>
              <a:t>zero’ed</a:t>
            </a:r>
            <a:r>
              <a:rPr lang="en-US" dirty="0" smtClean="0"/>
              <a:t>, clean and protected</a:t>
            </a:r>
          </a:p>
        </p:txBody>
      </p:sp>
      <p:sp>
        <p:nvSpPr>
          <p:cNvPr id="3" name="Title 2"/>
          <p:cNvSpPr>
            <a:spLocks noGrp="1"/>
          </p:cNvSpPr>
          <p:nvPr>
            <p:ph type="title"/>
          </p:nvPr>
        </p:nvSpPr>
        <p:spPr/>
        <p:txBody>
          <a:bodyPr/>
          <a:lstStyle/>
          <a:p>
            <a:r>
              <a:rPr lang="en-US" dirty="0" smtClean="0"/>
              <a:t>Tools</a:t>
            </a:r>
            <a:endParaRPr lang="en-US" dirty="0"/>
          </a:p>
        </p:txBody>
      </p:sp>
      <p:pic>
        <p:nvPicPr>
          <p:cNvPr id="4" name="Picture 3"/>
          <p:cNvPicPr>
            <a:picLocks noChangeAspect="1"/>
          </p:cNvPicPr>
          <p:nvPr/>
        </p:nvPicPr>
        <p:blipFill>
          <a:blip r:embed="rId2"/>
          <a:stretch>
            <a:fillRect/>
          </a:stretch>
        </p:blipFill>
        <p:spPr>
          <a:xfrm>
            <a:off x="3772425" y="4382680"/>
            <a:ext cx="5193775" cy="219159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3304</TotalTime>
  <Words>1830</Words>
  <Application>Microsoft Macintosh PowerPoint</Application>
  <PresentationFormat>On-screen Show (4:3)</PresentationFormat>
  <Paragraphs>273</Paragraphs>
  <Slides>41</Slides>
  <Notes>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41</vt:i4>
      </vt:variant>
    </vt:vector>
  </HeadingPairs>
  <TitlesOfParts>
    <vt:vector size="43" baseType="lpstr">
      <vt:lpstr>Concourse</vt:lpstr>
      <vt:lpstr>DIFINO:Laboratory%20Skills%20Guided%20Notes.docx!OLE_LINK1</vt:lpstr>
      <vt:lpstr>Laboratory Skills and Scientific Inquiry and Skills</vt:lpstr>
      <vt:lpstr>Biology </vt:lpstr>
      <vt:lpstr>Metric System</vt:lpstr>
      <vt:lpstr>Slide 4</vt:lpstr>
      <vt:lpstr>Conversions</vt:lpstr>
      <vt:lpstr>Tools</vt:lpstr>
      <vt:lpstr>Tools</vt:lpstr>
      <vt:lpstr>Tools</vt:lpstr>
      <vt:lpstr>Tools</vt:lpstr>
      <vt:lpstr>Dichotomous Keys</vt:lpstr>
      <vt:lpstr>Dichotomous key</vt:lpstr>
      <vt:lpstr>Create your own Dichotomous Key</vt:lpstr>
      <vt:lpstr>Electrophoresis</vt:lpstr>
      <vt:lpstr>Chromatography</vt:lpstr>
      <vt:lpstr>Stains and Indicators</vt:lpstr>
      <vt:lpstr>Observing Plant and Animal Specimens</vt:lpstr>
      <vt:lpstr>Dissection and Preserved Specimens</vt:lpstr>
      <vt:lpstr>Dissection Equipment</vt:lpstr>
      <vt:lpstr>Scientific Inquiry </vt:lpstr>
      <vt:lpstr>Observe and Infer </vt:lpstr>
      <vt:lpstr>Scientific Method</vt:lpstr>
      <vt:lpstr>Scientific Method</vt:lpstr>
      <vt:lpstr>Scientific Method </vt:lpstr>
      <vt:lpstr>Scientific Method </vt:lpstr>
      <vt:lpstr>Collecting and Organizing Data</vt:lpstr>
      <vt:lpstr>Scientific Method</vt:lpstr>
      <vt:lpstr>Graphing</vt:lpstr>
      <vt:lpstr>Line Graph Example</vt:lpstr>
      <vt:lpstr>Pie Chart</vt:lpstr>
      <vt:lpstr>Bar Graph or Histogram</vt:lpstr>
      <vt:lpstr>Laboratory Safety</vt:lpstr>
      <vt:lpstr>Safety guidelines</vt:lpstr>
      <vt:lpstr>Safety Guidelines</vt:lpstr>
      <vt:lpstr>Microscope Skills</vt:lpstr>
      <vt:lpstr>Parts of the Microscope</vt:lpstr>
      <vt:lpstr>Using Microscopes </vt:lpstr>
      <vt:lpstr>Slide 37</vt:lpstr>
      <vt:lpstr>Directions for use</vt:lpstr>
      <vt:lpstr>Identifying and Comparing Cell Parts</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Skills</dc:title>
  <dc:creator>Jessica O'Mara</dc:creator>
  <cp:lastModifiedBy>Jessica O'Mara</cp:lastModifiedBy>
  <cp:revision>10</cp:revision>
  <dcterms:created xsi:type="dcterms:W3CDTF">2014-09-07T23:43:28Z</dcterms:created>
  <dcterms:modified xsi:type="dcterms:W3CDTF">2014-09-07T23:51:33Z</dcterms:modified>
</cp:coreProperties>
</file>