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A9E03D16-F26A-4D46-941B-43CCA721451D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CC68FD6E-9180-40B8-AB5A-457B9BBD6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23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Verb%20Chart%20Review.notebook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Subjunctive%20vs.%20Indicative%20Final%20Exam%20Review.notebook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MVCC 191 </a:t>
            </a:r>
            <a:br>
              <a:rPr lang="en-US" sz="5400" dirty="0" smtClean="0">
                <a:solidFill>
                  <a:schemeClr val="tx1"/>
                </a:solidFill>
                <a:latin typeface="Cooper Black" panose="0208090404030B020404" pitchFamily="18" charset="0"/>
              </a:rPr>
            </a:br>
            <a:r>
              <a:rPr lang="en-US" sz="5400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Review</a:t>
            </a:r>
            <a:endParaRPr lang="en-US" sz="5400" dirty="0">
              <a:solidFill>
                <a:schemeClr val="tx1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Wednesday, January 25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49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200" y="172189"/>
            <a:ext cx="9385299" cy="1047012"/>
          </a:xfrm>
        </p:spPr>
        <p:txBody>
          <a:bodyPr>
            <a:normAutofit/>
          </a:bodyPr>
          <a:lstStyle/>
          <a:p>
            <a:pPr algn="ctr"/>
            <a:r>
              <a:rPr lang="es-MX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Adjetivos</a:t>
            </a:r>
            <a:endParaRPr lang="es-MX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98420" y="1219201"/>
            <a:ext cx="2741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6 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points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06700" y="2903834"/>
            <a:ext cx="8712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400" dirty="0" err="1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the</a:t>
            </a:r>
            <a:r>
              <a:rPr lang="es-MX" sz="5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 red </a:t>
            </a:r>
            <a:r>
              <a:rPr lang="es-MX" sz="5400" dirty="0" err="1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house</a:t>
            </a:r>
            <a:endParaRPr lang="es-MX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00594" y="3734830"/>
            <a:ext cx="37597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la cas</a:t>
            </a:r>
            <a:r>
              <a:rPr lang="es-MX" sz="54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</a:t>
            </a:r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roj</a:t>
            </a:r>
            <a:r>
              <a:rPr lang="es-MX" sz="54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</a:t>
            </a:r>
            <a:endParaRPr lang="es-MX" sz="5400" b="1" u="sng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361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200" y="172189"/>
            <a:ext cx="9385299" cy="1047012"/>
          </a:xfrm>
        </p:spPr>
        <p:txBody>
          <a:bodyPr>
            <a:normAutofit/>
          </a:bodyPr>
          <a:lstStyle/>
          <a:p>
            <a:pPr algn="ctr"/>
            <a:r>
              <a:rPr lang="es-MX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Adjetivos</a:t>
            </a:r>
            <a:endParaRPr lang="es-MX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98420" y="1219201"/>
            <a:ext cx="2741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6 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points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06700" y="2903834"/>
            <a:ext cx="8712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400" dirty="0" err="1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the</a:t>
            </a:r>
            <a:r>
              <a:rPr lang="es-MX" sz="5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s-MX" sz="5400" dirty="0" err="1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tall</a:t>
            </a:r>
            <a:r>
              <a:rPr lang="es-MX" sz="5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s-MX" sz="5400" dirty="0" err="1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students</a:t>
            </a:r>
            <a:endParaRPr lang="es-MX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7250" y="3734830"/>
            <a:ext cx="66864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los estudiant</a:t>
            </a:r>
            <a:r>
              <a:rPr lang="es-MX" sz="54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es</a:t>
            </a:r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alt</a:t>
            </a:r>
            <a:r>
              <a:rPr lang="es-MX" sz="54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os</a:t>
            </a:r>
            <a:endParaRPr lang="es-MX" sz="5400" b="1" u="sng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597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200" y="172189"/>
            <a:ext cx="9385299" cy="1047012"/>
          </a:xfrm>
        </p:spPr>
        <p:txBody>
          <a:bodyPr>
            <a:normAutofit/>
          </a:bodyPr>
          <a:lstStyle/>
          <a:p>
            <a:pPr algn="ctr"/>
            <a:r>
              <a:rPr lang="es-MX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Adjetivos</a:t>
            </a:r>
            <a:endParaRPr lang="es-MX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98420" y="1219201"/>
            <a:ext cx="2741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6 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points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06700" y="2903834"/>
            <a:ext cx="8712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400" dirty="0" err="1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the</a:t>
            </a:r>
            <a:r>
              <a:rPr lang="es-MX" sz="5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s-MX" sz="5400" dirty="0" err="1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sweet</a:t>
            </a:r>
            <a:r>
              <a:rPr lang="es-MX" sz="5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s-MX" sz="5400" dirty="0" err="1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dessert</a:t>
            </a:r>
            <a:endParaRPr lang="es-MX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14606" y="3734830"/>
            <a:ext cx="49317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el postr</a:t>
            </a:r>
            <a:r>
              <a:rPr lang="es-MX" sz="54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</a:t>
            </a:r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dulc</a:t>
            </a:r>
            <a:r>
              <a:rPr lang="es-MX" sz="54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</a:t>
            </a:r>
            <a:endParaRPr lang="es-MX" sz="5400" b="1" u="sng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874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100" y="574103"/>
            <a:ext cx="9385299" cy="1047012"/>
          </a:xfrm>
        </p:spPr>
        <p:txBody>
          <a:bodyPr>
            <a:normAutofit fontScale="90000"/>
          </a:bodyPr>
          <a:lstStyle/>
          <a:p>
            <a:pPr algn="ctr"/>
            <a:r>
              <a:rPr lang="es-MX" sz="6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C</a:t>
            </a:r>
            <a:r>
              <a:rPr lang="es-MX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omparativos y Superlativos</a:t>
            </a:r>
            <a:endParaRPr lang="es-MX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92072" y="1611173"/>
            <a:ext cx="2741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7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points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22600" y="2658185"/>
            <a:ext cx="8712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Marisol is the shortest </a:t>
            </a:r>
          </a:p>
          <a:p>
            <a:pPr algn="ctr"/>
            <a:r>
              <a:rPr lang="en-US" sz="5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in the Class.</a:t>
            </a:r>
            <a:endParaRPr lang="en-US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81150" y="4412511"/>
            <a:ext cx="837921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Marisol es </a:t>
            </a:r>
            <a:r>
              <a:rPr lang="es-MX" sz="54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la más baja de </a:t>
            </a:r>
          </a:p>
          <a:p>
            <a:pPr algn="ctr"/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la Clase. </a:t>
            </a:r>
            <a:endParaRPr lang="es-MX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845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100" y="574103"/>
            <a:ext cx="9385299" cy="1047012"/>
          </a:xfrm>
        </p:spPr>
        <p:txBody>
          <a:bodyPr>
            <a:normAutofit fontScale="90000"/>
          </a:bodyPr>
          <a:lstStyle/>
          <a:p>
            <a:pPr algn="ctr"/>
            <a:r>
              <a:rPr lang="es-MX" sz="6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C</a:t>
            </a:r>
            <a:r>
              <a:rPr lang="es-MX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omparativos y Superlativos</a:t>
            </a:r>
            <a:endParaRPr lang="es-MX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79372" y="1590218"/>
            <a:ext cx="2741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7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points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09900" y="2530696"/>
            <a:ext cx="8712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We are as smart as our friends.</a:t>
            </a:r>
            <a:endParaRPr lang="en-US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9289" y="4272677"/>
            <a:ext cx="738291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Nosotros somos </a:t>
            </a:r>
          </a:p>
          <a:p>
            <a:pPr algn="ctr"/>
            <a:r>
              <a:rPr lang="es-MX" sz="54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tan inteligentes como</a:t>
            </a:r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nuestros amigos.</a:t>
            </a:r>
            <a:endParaRPr lang="es-MX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74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100" y="574103"/>
            <a:ext cx="9385299" cy="1047012"/>
          </a:xfrm>
        </p:spPr>
        <p:txBody>
          <a:bodyPr>
            <a:normAutofit fontScale="90000"/>
          </a:bodyPr>
          <a:lstStyle/>
          <a:p>
            <a:pPr algn="ctr"/>
            <a:r>
              <a:rPr lang="es-MX" sz="6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C</a:t>
            </a:r>
            <a:r>
              <a:rPr lang="es-MX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omparativos y Superlativos</a:t>
            </a:r>
            <a:endParaRPr lang="es-MX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92072" y="1611173"/>
            <a:ext cx="2741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7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points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22600" y="3255085"/>
            <a:ext cx="8712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Homework is the worst.</a:t>
            </a:r>
            <a:endParaRPr lang="en-US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53833" y="4412511"/>
            <a:ext cx="5433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Tarea es </a:t>
            </a:r>
            <a:r>
              <a:rPr lang="es-MX" sz="54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la peor</a:t>
            </a:r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</a:t>
            </a:r>
            <a:endParaRPr lang="es-MX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262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100" y="574103"/>
            <a:ext cx="9385299" cy="1047012"/>
          </a:xfrm>
        </p:spPr>
        <p:txBody>
          <a:bodyPr>
            <a:normAutofit fontScale="90000"/>
          </a:bodyPr>
          <a:lstStyle/>
          <a:p>
            <a:pPr algn="ctr"/>
            <a:r>
              <a:rPr lang="es-MX" sz="6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C</a:t>
            </a:r>
            <a:r>
              <a:rPr lang="es-MX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omparativos y Superlativos</a:t>
            </a:r>
            <a:endParaRPr lang="es-MX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92072" y="1611173"/>
            <a:ext cx="2741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7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points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3108181"/>
            <a:ext cx="8712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I have as much food as them.</a:t>
            </a:r>
            <a:endParaRPr lang="en-US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4868" y="4031511"/>
            <a:ext cx="97117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Yo tengo </a:t>
            </a:r>
            <a:r>
              <a:rPr lang="es-MX" sz="54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tanta comida como</a:t>
            </a:r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ellos.</a:t>
            </a:r>
            <a:endParaRPr lang="es-MX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605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098" y="102496"/>
            <a:ext cx="9385299" cy="1047012"/>
          </a:xfrm>
        </p:spPr>
        <p:txBody>
          <a:bodyPr>
            <a:normAutofit/>
          </a:bodyPr>
          <a:lstStyle/>
          <a:p>
            <a:pPr algn="ctr"/>
            <a:r>
              <a:rPr lang="es-MX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Los Pronombres Objetos</a:t>
            </a:r>
            <a:endParaRPr lang="es-MX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90472" y="1103341"/>
            <a:ext cx="2741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7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points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33701" y="3108181"/>
            <a:ext cx="91929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Ellos dieron </a:t>
            </a:r>
            <a:r>
              <a:rPr lang="es-MX" sz="5400" u="sng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el dinero</a:t>
            </a:r>
            <a:r>
              <a:rPr lang="es-MX" sz="5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 a la fiesta.</a:t>
            </a:r>
            <a:endParaRPr lang="es-MX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81141" y="4031511"/>
            <a:ext cx="81792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Ellos </a:t>
            </a:r>
            <a:r>
              <a:rPr lang="es-MX" sz="54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lo</a:t>
            </a:r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dieron a la fiesta.</a:t>
            </a:r>
            <a:endParaRPr lang="es-MX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822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098" y="102496"/>
            <a:ext cx="9385299" cy="1047012"/>
          </a:xfrm>
        </p:spPr>
        <p:txBody>
          <a:bodyPr>
            <a:normAutofit/>
          </a:bodyPr>
          <a:lstStyle/>
          <a:p>
            <a:pPr algn="ctr"/>
            <a:r>
              <a:rPr lang="es-MX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Los Pronombres Objetos</a:t>
            </a:r>
            <a:endParaRPr lang="es-MX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90472" y="1103341"/>
            <a:ext cx="2741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7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points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74283" y="2917101"/>
            <a:ext cx="91929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Ella trajo </a:t>
            </a:r>
            <a:r>
              <a:rPr lang="es-MX" sz="5400" u="sng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mi familia y yo</a:t>
            </a:r>
            <a:r>
              <a:rPr lang="es-MX" sz="5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</a:p>
          <a:p>
            <a:pPr algn="ctr"/>
            <a:r>
              <a:rPr lang="es-MX" sz="5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la comida.</a:t>
            </a:r>
            <a:endParaRPr lang="es-MX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473" y="4717311"/>
            <a:ext cx="79271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Ella </a:t>
            </a:r>
            <a:r>
              <a:rPr lang="es-MX" sz="54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nos</a:t>
            </a:r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trajo la comida.</a:t>
            </a:r>
            <a:endParaRPr lang="es-MX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1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098" y="102496"/>
            <a:ext cx="9385299" cy="1047012"/>
          </a:xfrm>
        </p:spPr>
        <p:txBody>
          <a:bodyPr>
            <a:normAutofit/>
          </a:bodyPr>
          <a:lstStyle/>
          <a:p>
            <a:pPr algn="ctr"/>
            <a:r>
              <a:rPr lang="es-MX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Los Pronombres Objetos</a:t>
            </a:r>
            <a:endParaRPr lang="es-MX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90472" y="1103341"/>
            <a:ext cx="2741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7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points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74283" y="2917101"/>
            <a:ext cx="91929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Yo compré </a:t>
            </a:r>
            <a:r>
              <a:rPr lang="es-MX" sz="5400" u="sng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una camiseta nueva</a:t>
            </a:r>
            <a:r>
              <a:rPr lang="es-MX" sz="5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s-MX" sz="5400" u="sng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a su prima</a:t>
            </a:r>
            <a:r>
              <a:rPr lang="es-MX" sz="5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.</a:t>
            </a:r>
            <a:endParaRPr lang="es-MX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32959" y="4717311"/>
            <a:ext cx="5504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Yo </a:t>
            </a:r>
            <a:r>
              <a:rPr lang="es-MX" sz="54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 la</a:t>
            </a:r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compré.</a:t>
            </a:r>
            <a:endParaRPr lang="es-MX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474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0" y="172189"/>
            <a:ext cx="9385299" cy="1047012"/>
          </a:xfrm>
        </p:spPr>
        <p:txBody>
          <a:bodyPr>
            <a:normAutofit/>
          </a:bodyPr>
          <a:lstStyle/>
          <a:p>
            <a:pPr algn="ctr"/>
            <a:r>
              <a:rPr lang="en-US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Part A. Verb Chart</a:t>
            </a:r>
            <a:endParaRPr lang="en-US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12001" y="1219201"/>
            <a:ext cx="31205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36 Points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65612" y="3189543"/>
            <a:ext cx="848649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hlinkClick r:id="rId2" action="ppaction://hlinkfile"/>
              </a:rPr>
              <a:t>Verb Chart </a:t>
            </a:r>
            <a:r>
              <a:rPr lang="en-US" sz="4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hlinkClick r:id="rId2" action="ppaction://hlinkfile"/>
              </a:rPr>
              <a:t>Review.notebook</a:t>
            </a:r>
            <a:endParaRPr lang="en-US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001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0" y="172189"/>
            <a:ext cx="9385299" cy="1047012"/>
          </a:xfrm>
        </p:spPr>
        <p:txBody>
          <a:bodyPr>
            <a:normAutofit/>
          </a:bodyPr>
          <a:lstStyle/>
          <a:p>
            <a:pPr algn="ctr"/>
            <a:r>
              <a:rPr lang="en-US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Part </a:t>
            </a:r>
            <a:r>
              <a:rPr lang="en-US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C. Writing</a:t>
            </a:r>
            <a:endParaRPr lang="en-US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12000" y="1219201"/>
            <a:ext cx="3120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10 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Points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2099" y="3189543"/>
            <a:ext cx="70541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Future &amp; Conditional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192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200" y="172189"/>
            <a:ext cx="9385299" cy="1047012"/>
          </a:xfrm>
        </p:spPr>
        <p:txBody>
          <a:bodyPr>
            <a:normAutofit/>
          </a:bodyPr>
          <a:lstStyle/>
          <a:p>
            <a:pPr algn="ctr"/>
            <a:r>
              <a:rPr lang="en-US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Part B. Grammar</a:t>
            </a:r>
            <a:endParaRPr lang="en-US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07663" y="1219201"/>
            <a:ext cx="3122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44 points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80164" y="2266213"/>
            <a:ext cx="9481635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Pretérito vs. Imperfecto</a:t>
            </a:r>
          </a:p>
          <a:p>
            <a:pPr algn="ctr"/>
            <a:r>
              <a:rPr lang="es-MX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Indicativo vs. Subjuntivo</a:t>
            </a:r>
          </a:p>
          <a:p>
            <a:pPr algn="ctr"/>
            <a:r>
              <a:rPr lang="es-MX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Adjetivos</a:t>
            </a:r>
          </a:p>
          <a:p>
            <a:pPr algn="ctr"/>
            <a:r>
              <a:rPr lang="es-MX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Comparativos y Superlativos</a:t>
            </a:r>
          </a:p>
          <a:p>
            <a:pPr algn="ctr"/>
            <a:r>
              <a:rPr lang="es-MX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Pronombres Objetos</a:t>
            </a:r>
            <a:endParaRPr lang="es-MX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554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200" y="172189"/>
            <a:ext cx="9385299" cy="1047012"/>
          </a:xfrm>
        </p:spPr>
        <p:txBody>
          <a:bodyPr>
            <a:normAutofit/>
          </a:bodyPr>
          <a:lstStyle/>
          <a:p>
            <a:pPr algn="ctr"/>
            <a:r>
              <a:rPr lang="es-MX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Pretérito y Imperfecto</a:t>
            </a:r>
            <a:endParaRPr lang="es-MX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07663" y="1219201"/>
            <a:ext cx="3122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12 points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39662" y="2903835"/>
            <a:ext cx="968451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0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Cuando José ______ (ser) joven, </a:t>
            </a:r>
          </a:p>
          <a:p>
            <a:pPr algn="ctr"/>
            <a:r>
              <a:rPr lang="es-MX" sz="54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______ (vivir) en Guatemala.</a:t>
            </a:r>
            <a:endParaRPr lang="es-MX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59791" y="2903835"/>
            <a:ext cx="12442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era</a:t>
            </a:r>
            <a:endParaRPr lang="es-MX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55912" y="3704966"/>
            <a:ext cx="1632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vivía</a:t>
            </a:r>
            <a:endParaRPr lang="es-MX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078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200" y="172189"/>
            <a:ext cx="9385299" cy="1047012"/>
          </a:xfrm>
        </p:spPr>
        <p:txBody>
          <a:bodyPr>
            <a:normAutofit/>
          </a:bodyPr>
          <a:lstStyle/>
          <a:p>
            <a:pPr algn="ctr"/>
            <a:r>
              <a:rPr lang="es-MX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Pretérito y Imperfecto</a:t>
            </a:r>
            <a:endParaRPr lang="es-MX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07663" y="1219201"/>
            <a:ext cx="3122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12 points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8193" y="2903834"/>
            <a:ext cx="761888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0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Después de un viaje largo, </a:t>
            </a:r>
          </a:p>
          <a:p>
            <a:pPr algn="ctr"/>
            <a:r>
              <a:rPr lang="es-MX" sz="5400" b="0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ellos ________ (llegar) </a:t>
            </a:r>
          </a:p>
          <a:p>
            <a:pPr algn="ctr"/>
            <a:r>
              <a:rPr lang="es-MX" sz="5400" b="0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a la Universidad.</a:t>
            </a:r>
            <a:endParaRPr lang="es-MX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83896" y="3734830"/>
            <a:ext cx="27931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llegaron</a:t>
            </a:r>
            <a:endParaRPr lang="es-MX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171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200" y="172189"/>
            <a:ext cx="9385299" cy="1047012"/>
          </a:xfrm>
        </p:spPr>
        <p:txBody>
          <a:bodyPr>
            <a:normAutofit/>
          </a:bodyPr>
          <a:lstStyle/>
          <a:p>
            <a:pPr algn="ctr"/>
            <a:r>
              <a:rPr lang="es-MX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Pretérito y Imperfecto</a:t>
            </a:r>
            <a:endParaRPr lang="es-MX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07663" y="1219201"/>
            <a:ext cx="3122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12 points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2300" y="2903834"/>
            <a:ext cx="747069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0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Nosotros ___________ </a:t>
            </a:r>
          </a:p>
          <a:p>
            <a:pPr algn="ctr"/>
            <a:r>
              <a:rPr lang="es-MX" sz="5400" b="0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(empezar) a trabajar a </a:t>
            </a:r>
          </a:p>
          <a:p>
            <a:pPr algn="ctr"/>
            <a:r>
              <a:rPr lang="es-MX" sz="5400" b="0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la compañía nueva ayer.</a:t>
            </a:r>
            <a:endParaRPr lang="es-MX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73820" y="2873968"/>
            <a:ext cx="41136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</a:t>
            </a:r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mpezamos</a:t>
            </a:r>
            <a:endParaRPr lang="es-MX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891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200" y="172189"/>
            <a:ext cx="9385299" cy="1047012"/>
          </a:xfrm>
        </p:spPr>
        <p:txBody>
          <a:bodyPr>
            <a:normAutofit/>
          </a:bodyPr>
          <a:lstStyle/>
          <a:p>
            <a:pPr algn="ctr"/>
            <a:r>
              <a:rPr lang="es-MX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Pretérito y Imperfecto</a:t>
            </a:r>
            <a:endParaRPr lang="es-MX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07663" y="1219201"/>
            <a:ext cx="3122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12 points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3654" y="2903834"/>
            <a:ext cx="87879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0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La casa ______ un garaje con </a:t>
            </a:r>
          </a:p>
          <a:p>
            <a:pPr algn="ctr"/>
            <a:r>
              <a:rPr lang="es-MX" sz="5400" b="0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un jardín grande.</a:t>
            </a:r>
            <a:endParaRPr lang="es-MX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03547" y="2857667"/>
            <a:ext cx="18053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tenía</a:t>
            </a:r>
            <a:endParaRPr lang="es-MX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25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200" y="172189"/>
            <a:ext cx="9385299" cy="1047012"/>
          </a:xfrm>
        </p:spPr>
        <p:txBody>
          <a:bodyPr>
            <a:normAutofit/>
          </a:bodyPr>
          <a:lstStyle/>
          <a:p>
            <a:pPr algn="ctr"/>
            <a:r>
              <a:rPr lang="es-MX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Pretérito y Imperfecto</a:t>
            </a:r>
            <a:endParaRPr lang="es-MX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07663" y="1219201"/>
            <a:ext cx="3122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12 points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87465" y="2903834"/>
            <a:ext cx="81603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0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Yo ______ (nacer) en 1984.</a:t>
            </a:r>
            <a:endParaRPr lang="es-MX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72442" y="2903834"/>
            <a:ext cx="14895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nací</a:t>
            </a:r>
            <a:endParaRPr lang="es-MX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645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0" y="172189"/>
            <a:ext cx="9385299" cy="1047012"/>
          </a:xfrm>
        </p:spPr>
        <p:txBody>
          <a:bodyPr>
            <a:normAutofit/>
          </a:bodyPr>
          <a:lstStyle/>
          <a:p>
            <a:pPr algn="ctr"/>
            <a:r>
              <a:rPr lang="en-US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Subjuntivo </a:t>
            </a:r>
            <a:endParaRPr lang="en-US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12000" y="1219201"/>
            <a:ext cx="3120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12 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Points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1980" y="3189543"/>
            <a:ext cx="79343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hlinkClick r:id="rId2" action="ppaction://hlinkfile"/>
              </a:rPr>
              <a:t>Indicativo vs. Subjuntivo</a:t>
            </a:r>
            <a:endParaRPr lang="es-MX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340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Badg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392</TotalTime>
  <Words>308</Words>
  <Application>Microsoft Office PowerPoint</Application>
  <PresentationFormat>Widescreen</PresentationFormat>
  <Paragraphs>91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Rounded MT Bold</vt:lpstr>
      <vt:lpstr>Calibri</vt:lpstr>
      <vt:lpstr>Cooper Black</vt:lpstr>
      <vt:lpstr>Gill Sans MT</vt:lpstr>
      <vt:lpstr>Impact</vt:lpstr>
      <vt:lpstr>Badge</vt:lpstr>
      <vt:lpstr>MVCC 191  Review</vt:lpstr>
      <vt:lpstr>Part A. Verb Chart</vt:lpstr>
      <vt:lpstr>Part B. Grammar</vt:lpstr>
      <vt:lpstr>Pretérito y Imperfecto</vt:lpstr>
      <vt:lpstr>Pretérito y Imperfecto</vt:lpstr>
      <vt:lpstr>Pretérito y Imperfecto</vt:lpstr>
      <vt:lpstr>Pretérito y Imperfecto</vt:lpstr>
      <vt:lpstr>Pretérito y Imperfecto</vt:lpstr>
      <vt:lpstr>Subjuntivo </vt:lpstr>
      <vt:lpstr>Adjetivos</vt:lpstr>
      <vt:lpstr>Adjetivos</vt:lpstr>
      <vt:lpstr>Adjetivos</vt:lpstr>
      <vt:lpstr>Comparativos y Superlativos</vt:lpstr>
      <vt:lpstr>Comparativos y Superlativos</vt:lpstr>
      <vt:lpstr>Comparativos y Superlativos</vt:lpstr>
      <vt:lpstr>Comparativos y Superlativos</vt:lpstr>
      <vt:lpstr>Los Pronombres Objetos</vt:lpstr>
      <vt:lpstr>Los Pronombres Objetos</vt:lpstr>
      <vt:lpstr>Los Pronombres Objetos</vt:lpstr>
      <vt:lpstr>Part C. Writing</vt:lpstr>
    </vt:vector>
  </TitlesOfParts>
  <Company>Holland Patent 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MVCC 191  Review</dc:title>
  <dc:creator>Tiffany Morgan</dc:creator>
  <cp:lastModifiedBy>Tiffany Morgan</cp:lastModifiedBy>
  <cp:revision>20</cp:revision>
  <cp:lastPrinted>2017-01-25T20:02:23Z</cp:lastPrinted>
  <dcterms:created xsi:type="dcterms:W3CDTF">2017-01-25T13:14:03Z</dcterms:created>
  <dcterms:modified xsi:type="dcterms:W3CDTF">2017-01-25T20:03:54Z</dcterms:modified>
</cp:coreProperties>
</file>